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57" r:id="rId4"/>
    <p:sldId id="274" r:id="rId5"/>
    <p:sldId id="261" r:id="rId6"/>
    <p:sldId id="262" r:id="rId7"/>
    <p:sldId id="263" r:id="rId8"/>
    <p:sldId id="264" r:id="rId9"/>
    <p:sldId id="258" r:id="rId10"/>
    <p:sldId id="259" r:id="rId11"/>
    <p:sldId id="275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6" r:id="rId20"/>
    <p:sldId id="277" r:id="rId21"/>
    <p:sldId id="273" r:id="rId22"/>
    <p:sldId id="272" r:id="rId2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1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693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53CCA-C154-4C2A-AEFE-CC2D929D183B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5CAF2-866C-4B9D-AF04-DA0C179C132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133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CAF2-866C-4B9D-AF04-DA0C179C1327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821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36260-0FB1-4E48-A417-C9D5A35EC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3B01-5E98-47AA-90A0-F242C8391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EDA13-2853-4607-80AC-F095D4AB4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30EB4-C0E7-4A92-BF02-30866F86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probabilistic Language of Thought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CAE0D-0677-427E-A19E-FFEE3AE3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0890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9BAC-EDC2-40DF-9C70-C2C3D09B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64143-6516-4F7F-B914-3CA8CBDA8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38B5C-215A-4AFB-BCFA-01D7DB76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3D5C8-2B11-4BF7-B994-9AFBCC01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FCA5F-1FBF-4977-9B85-AD5129765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249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D12D6-A001-47B0-B5C0-E4F868DBDF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6FBB47-9E18-43FB-A5ED-A89D117F5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D97C6-0BFC-4466-89ED-B90F5822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70218-24B3-4EF0-887D-750817259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ABE0F-D314-4C66-8A1A-45AB799E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9096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89BDA-2223-4072-A33C-2932510D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FBCC7-35B6-4B87-B3D6-849E5B249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Georgia" panose="02040502050405020303" pitchFamily="18" charset="0"/>
              </a:defRPr>
            </a:lvl1pPr>
            <a:lvl2pPr>
              <a:defRPr sz="2400">
                <a:latin typeface="Georgia" panose="02040502050405020303" pitchFamily="18" charset="0"/>
              </a:defRPr>
            </a:lvl2pPr>
            <a:lvl3pPr>
              <a:defRPr sz="2400">
                <a:latin typeface="Georgia" panose="02040502050405020303" pitchFamily="18" charset="0"/>
              </a:defRPr>
            </a:lvl3pPr>
            <a:lvl4pPr>
              <a:defRPr sz="2400">
                <a:latin typeface="Georgia" panose="02040502050405020303" pitchFamily="18" charset="0"/>
              </a:defRPr>
            </a:lvl4pPr>
            <a:lvl5pPr>
              <a:defRPr sz="24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962A4-C028-490C-9BBA-CDA647611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1D682-3089-465F-AFEC-9ABC580A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41AA8-6793-4D9D-BE87-9893D71B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605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6DF8-E1E3-4AA8-9041-C2EC2DFE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71762-686F-4858-9CDB-93883B824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066B6-1E3E-46F4-A85B-52EF6E5F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BDFA4-DD4D-4E4E-B505-FF129A18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24F72-B4DB-4508-9A02-0FE823AAA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454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7367-3847-4F9B-97BE-F1FA19F8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E194-ED46-407F-BA51-4E8F7C65C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35BD3-2612-410E-91AD-1BF187B47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1BE8A-A150-456E-AE42-54D977D5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84C7-1E6D-44DE-B0C9-B3345E7F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E0AC8-F74A-4AE8-8FE7-F14AB39E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67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894D-DCF1-4F33-9310-E6A26C1F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F5F88-42E0-4D3C-BBE7-F1723D3B0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A52408-2148-4EE5-B320-00D3E51F0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CE8F7-A745-4333-B8CA-03D854F918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16E82E-36E1-4722-A251-45F60B71F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A0EDEC-F5AE-4DB0-9A2B-908CFCC3E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EC726A-3271-45D2-A025-8E5167860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42EDC-B302-4851-A2E4-A4DB78F7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286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6B041-E555-481A-8EAE-7A11486A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CFAA3-FAB8-4D70-8330-4AAEB57A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12BF0-8812-4FD1-AD8C-1587BFAB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BA54B-8E5F-49AA-8D5E-9119A9639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65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F10AB-5E38-4768-BE1A-E15890687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594C2A-0E37-479D-8FF3-FCFC8494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2A046-ECDA-43B8-ADAA-2EFDEC35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2916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F16CC-D4AC-41D8-B53C-2D799B75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E53B6-DBF0-4798-B8C1-A54D0E473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37FA6-0256-429A-BFE1-9C7763428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B8A1A-4C5A-4EFD-880D-17DF0E82A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BCB47-A734-4834-992B-2BBB15D9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9D9AE-3D36-4CA5-A241-33B974B0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661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ADB5-2B31-4B90-898F-EF6342A7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E8274-2057-4A1F-ADC6-7F4B98234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3BA8A-0A21-49AE-B1D5-B1FBD296B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7C027-CFD3-49E2-8087-346F432E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B0F18-65ED-45AF-92B0-C8ADD3355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7D0BB-4E30-4D4B-98C0-4D2172E3F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6932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6A8D32-E9AF-40D5-9668-F89D585DB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8EEBE-5E3F-4C38-8B78-A54DE516D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E458C-8E35-4C74-9580-99D5C34BE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C748-B882-4EC3-90FE-18B8FCC12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1FC77-59D9-428F-8080-F5DEF429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4973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3.wav"/><Relationship Id="rId13" Type="http://schemas.openxmlformats.org/officeDocument/2006/relationships/image" Target="../media/image19.png"/><Relationship Id="rId3" Type="http://schemas.openxmlformats.org/officeDocument/2006/relationships/audio" Target="../media/media1.wav"/><Relationship Id="rId7" Type="http://schemas.microsoft.com/office/2007/relationships/media" Target="../media/media3.wav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microsoft.com/office/2007/relationships/media" Target="../media/media1.wav"/><Relationship Id="rId16" Type="http://schemas.openxmlformats.org/officeDocument/2006/relationships/image" Target="../media/image22.png"/><Relationship Id="rId1" Type="http://schemas.openxmlformats.org/officeDocument/2006/relationships/tags" Target="../tags/tag11.xml"/><Relationship Id="rId6" Type="http://schemas.openxmlformats.org/officeDocument/2006/relationships/tags" Target="../tags/tag12.xml"/><Relationship Id="rId11" Type="http://schemas.openxmlformats.org/officeDocument/2006/relationships/image" Target="../media/image17.png"/><Relationship Id="rId5" Type="http://schemas.openxmlformats.org/officeDocument/2006/relationships/audio" Target="../media/media2.wav"/><Relationship Id="rId15" Type="http://schemas.openxmlformats.org/officeDocument/2006/relationships/image" Target="../media/image21.png"/><Relationship Id="rId10" Type="http://schemas.openxmlformats.org/officeDocument/2006/relationships/slideLayout" Target="../slideLayouts/slideLayout2.xml"/><Relationship Id="rId4" Type="http://schemas.microsoft.com/office/2007/relationships/media" Target="../media/media2.wav"/><Relationship Id="rId9" Type="http://schemas.openxmlformats.org/officeDocument/2006/relationships/tags" Target="../tags/tag13.xml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4.wav"/><Relationship Id="rId7" Type="http://schemas.openxmlformats.org/officeDocument/2006/relationships/image" Target="../media/image24.png"/><Relationship Id="rId2" Type="http://schemas.microsoft.com/office/2007/relationships/media" Target="../media/media4.wav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5.wav"/><Relationship Id="rId10" Type="http://schemas.openxmlformats.org/officeDocument/2006/relationships/image" Target="../media/image26.png"/><Relationship Id="rId4" Type="http://schemas.microsoft.com/office/2007/relationships/media" Target="../media/media5.wav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13" Type="http://schemas.microsoft.com/office/2007/relationships/media" Target="../media/media11.wav"/><Relationship Id="rId18" Type="http://schemas.openxmlformats.org/officeDocument/2006/relationships/image" Target="../media/image29.png"/><Relationship Id="rId3" Type="http://schemas.microsoft.com/office/2007/relationships/media" Target="../media/media6.wav"/><Relationship Id="rId7" Type="http://schemas.microsoft.com/office/2007/relationships/media" Target="../media/media8.wav"/><Relationship Id="rId12" Type="http://schemas.openxmlformats.org/officeDocument/2006/relationships/audio" Target="../media/media10.wav"/><Relationship Id="rId17" Type="http://schemas.openxmlformats.org/officeDocument/2006/relationships/image" Target="../media/image28.png"/><Relationship Id="rId2" Type="http://schemas.openxmlformats.org/officeDocument/2006/relationships/tags" Target="../tags/tag16.xml"/><Relationship Id="rId16" Type="http://schemas.openxmlformats.org/officeDocument/2006/relationships/image" Target="../media/image27.png"/><Relationship Id="rId1" Type="http://schemas.openxmlformats.org/officeDocument/2006/relationships/tags" Target="../tags/tag15.xml"/><Relationship Id="rId6" Type="http://schemas.openxmlformats.org/officeDocument/2006/relationships/audio" Target="../media/media7.wav"/><Relationship Id="rId11" Type="http://schemas.microsoft.com/office/2007/relationships/media" Target="../media/media10.wav"/><Relationship Id="rId5" Type="http://schemas.microsoft.com/office/2007/relationships/media" Target="../media/media7.wav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9.wav"/><Relationship Id="rId19" Type="http://schemas.openxmlformats.org/officeDocument/2006/relationships/image" Target="../media/image17.png"/><Relationship Id="rId4" Type="http://schemas.openxmlformats.org/officeDocument/2006/relationships/audio" Target="../media/media6.wav"/><Relationship Id="rId9" Type="http://schemas.microsoft.com/office/2007/relationships/media" Target="../media/media9.wav"/><Relationship Id="rId14" Type="http://schemas.openxmlformats.org/officeDocument/2006/relationships/audio" Target="../media/media11.wav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wav"/><Relationship Id="rId13" Type="http://schemas.openxmlformats.org/officeDocument/2006/relationships/image" Target="../media/image17.png"/><Relationship Id="rId3" Type="http://schemas.openxmlformats.org/officeDocument/2006/relationships/audio" Target="../media/media12.wav"/><Relationship Id="rId7" Type="http://schemas.microsoft.com/office/2007/relationships/media" Target="../media/media14.wav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microsoft.com/office/2007/relationships/media" Target="../media/media12.wav"/><Relationship Id="rId16" Type="http://schemas.openxmlformats.org/officeDocument/2006/relationships/image" Target="../media/image33.png"/><Relationship Id="rId1" Type="http://schemas.openxmlformats.org/officeDocument/2006/relationships/tags" Target="../tags/tag17.xml"/><Relationship Id="rId6" Type="http://schemas.openxmlformats.org/officeDocument/2006/relationships/audio" Target="../media/media13.wav"/><Relationship Id="rId11" Type="http://schemas.openxmlformats.org/officeDocument/2006/relationships/slideLayout" Target="../slideLayouts/slideLayout2.xml"/><Relationship Id="rId5" Type="http://schemas.microsoft.com/office/2007/relationships/media" Target="../media/media13.wav"/><Relationship Id="rId15" Type="http://schemas.openxmlformats.org/officeDocument/2006/relationships/image" Target="../media/image32.png"/><Relationship Id="rId10" Type="http://schemas.openxmlformats.org/officeDocument/2006/relationships/audio" Target="../media/media15.wav"/><Relationship Id="rId4" Type="http://schemas.openxmlformats.org/officeDocument/2006/relationships/tags" Target="../tags/tag18.xml"/><Relationship Id="rId9" Type="http://schemas.microsoft.com/office/2007/relationships/media" Target="../media/media15.wav"/><Relationship Id="rId1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0A97-26E4-9C22-9BD6-81A525EF9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9543" y="1122363"/>
            <a:ext cx="10072914" cy="2387600"/>
          </a:xfrm>
        </p:spPr>
        <p:txBody>
          <a:bodyPr>
            <a:normAutofit/>
          </a:bodyPr>
          <a:lstStyle/>
          <a:p>
            <a:r>
              <a:rPr lang="en-US" u="sng" dirty="0"/>
              <a:t>Part III</a:t>
            </a:r>
            <a:br>
              <a:rPr lang="en-US" u="sng" dirty="0"/>
            </a:br>
            <a:r>
              <a:rPr lang="en-US" sz="4800" dirty="0"/>
              <a:t>Category learning with a </a:t>
            </a:r>
            <a:r>
              <a:rPr lang="en-US" sz="4800" dirty="0" err="1"/>
              <a:t>pLoT</a:t>
            </a:r>
            <a:endParaRPr lang="en-DE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D8689-F67B-A624-CC5D-04727C31A1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Fausto Carcassi</a:t>
            </a:r>
          </a:p>
          <a:p>
            <a:r>
              <a:rPr lang="en-US" dirty="0"/>
              <a:t>13:30 – 15:00</a:t>
            </a:r>
          </a:p>
          <a:p>
            <a:r>
              <a:rPr lang="en-US" dirty="0"/>
              <a:t>(1h30m)</a:t>
            </a:r>
            <a:endParaRPr lang="en-DE" dirty="0"/>
          </a:p>
        </p:txBody>
      </p:sp>
      <p:pic>
        <p:nvPicPr>
          <p:cNvPr id="4" name="Picture 2" descr="PhD Position Available at Tubingen University (Germany) - Nanocohybri">
            <a:extLst>
              <a:ext uri="{FF2B5EF4-FFF2-40B4-BE49-F238E27FC236}">
                <a16:creationId xmlns:a16="http://schemas.microsoft.com/office/drawing/2014/main" id="{C62F3F63-8D56-EBD7-D3BC-BE18305A2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623" y="202185"/>
            <a:ext cx="950910" cy="6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07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5F3C-32FC-4663-BCE7-887C619C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LoT</a:t>
            </a:r>
            <a:r>
              <a:rPr lang="en-US" dirty="0"/>
              <a:t> learning models: the big picture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10820-641D-4F73-1AEB-8171CA3E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039" y="1825625"/>
            <a:ext cx="4677228" cy="435133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Interpreted PCFG</a:t>
            </a:r>
          </a:p>
          <a:p>
            <a:pPr marL="457200" lvl="1" indent="0">
              <a:buNone/>
            </a:pPr>
            <a:r>
              <a:rPr lang="en-US" dirty="0"/>
              <a:t>	Defines hypotheses H</a:t>
            </a:r>
          </a:p>
          <a:p>
            <a:pPr marL="457200" lvl="1" indent="0">
              <a:buNone/>
            </a:pPr>
            <a:r>
              <a:rPr lang="en-US" dirty="0"/>
              <a:t>	Defines a prior over H</a:t>
            </a:r>
          </a:p>
          <a:p>
            <a:pPr marL="4572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Observations O</a:t>
            </a:r>
          </a:p>
          <a:p>
            <a:pPr marL="457200" lvl="1" indent="0">
              <a:buNone/>
            </a:pPr>
            <a:r>
              <a:rPr lang="en-US" dirty="0"/>
              <a:t>	Generated by true H</a:t>
            </a:r>
          </a:p>
          <a:p>
            <a:pPr marL="4572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Likelihood P(O | H)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Bayesian inference algorithm</a:t>
            </a:r>
          </a:p>
          <a:p>
            <a:pPr marL="457200" lvl="1" indent="0">
              <a:buNone/>
            </a:pPr>
            <a:r>
              <a:rPr lang="en-US" dirty="0"/>
              <a:t>	Approximate!</a:t>
            </a:r>
            <a:endParaRPr lang="en-D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97F2A8-0FA1-393B-CD2E-CC9A050117DE}"/>
              </a:ext>
            </a:extLst>
          </p:cNvPr>
          <p:cNvSpPr txBox="1">
            <a:spLocks/>
          </p:cNvSpPr>
          <p:nvPr/>
        </p:nvSpPr>
        <p:spPr>
          <a:xfrm>
            <a:off x="5752498" y="1825625"/>
            <a:ext cx="58637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Shapes grammar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Each H is a sentence…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…which encodes a shape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Image (with noise)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Multiple H produce same shape!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Likelihood P(image| shape)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MCMC w/ e.g., LOTlib3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Gives us samples from posterior!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091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84671-ADA6-E4B3-4730-3FE90586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The auditory domain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FF9B9-439D-C184-CA9F-FDC56173D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0929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13A51-30E9-F45A-5824-B97F477A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Sound grammar</a:t>
            </a:r>
            <a:endParaRPr lang="en-DE" dirty="0"/>
          </a:p>
        </p:txBody>
      </p:sp>
      <p:pic>
        <p:nvPicPr>
          <p:cNvPr id="15" name="Picture 14" descr="\documentclass{article}&#10;\usepackage{amsmath}&#10;\pagestyle{empty}&#10;\begin{document}&#10;&#10;\begin{align*}&#10;\langle\text{TUNE}\rangle &#10;&amp;\rightarrow &#10;\langle\text{NOTE}\rangle &#10;\\&#10;&amp;\rightarrow &#10;\text{successive}(\langle\text{TUNE}\rangle,\langle\text{TUNE}\rangle) &#10;\\&#10;&amp;\rightarrow &#10;\text{melt}(\langle\text{TUNE}\rangle,\langle\text{TUNE}\rangle) &#10;\\&#10;\langle\text{NOTE}\rangle &#10;&amp;\rightarrow &#10;\text{defineNote}(\langle\text{FREQ}\rangle,\langle\text{TIME}\rangle)&#10;\\&#10;\langle\text{TIME}\rangle &#10;&amp;\rightarrow &#10;0.1 \mid 0.2 \mid 0.3&#10;\\&#10;\langle\text{FREQ}\rangle &#10;&amp;\rightarrow &#10;\text{A} \mid \text{Bb} \mid \text{B} \mid \text{C} \mid \text{Db} \mid \text{D} \mid \text{Eb} \mid \text{E} \mid \text{F} \mid \text{Gb} \mid \text{G} \mid \text{Ab}&#10;\end{align*}&#10;&#10;&#10;\end{document}" title="IguanaTex Bitmap Display">
            <a:extLst>
              <a:ext uri="{FF2B5EF4-FFF2-40B4-BE49-F238E27FC236}">
                <a16:creationId xmlns:a16="http://schemas.microsoft.com/office/drawing/2014/main" id="{40CCB449-BB73-58C2-236C-BB44F2D739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56" y="2532197"/>
            <a:ext cx="5441497" cy="1793605"/>
          </a:xfrm>
          <a:prstGeom prst="rect">
            <a:avLst/>
          </a:prstGeom>
        </p:spPr>
      </p:pic>
      <p:pic>
        <p:nvPicPr>
          <p:cNvPr id="13" name="Picture 12" descr="\documentclass{standalone}&#10;\usepackage{qtree}&#10;&#10;\begin{document}&#10;&#10;\Tree [.TUNE&#10;        [.successive &#10;            [.NOTE &#10;                [.FREQ [.{A} ] ] &#10;                [.TIME [.{0.1} ] ] ] &#10;            [.melt &#10;                [.NOTE &#10;                    [.FREQ [.{B} ] ] &#10;                    [.TIME [.{0.2} ] ] ] &#10;                [.NOTE &#10;                    [.FREQ [.{C} ] ] &#10;                    [.TIME [.{0.3} ] ] ] ] ] ]&#10;&#10;\end{document}" title="IguanaTex Bitmap Display">
            <a:extLst>
              <a:ext uri="{FF2B5EF4-FFF2-40B4-BE49-F238E27FC236}">
                <a16:creationId xmlns:a16="http://schemas.microsoft.com/office/drawing/2014/main" id="{AAF3DE15-98F7-0399-6369-366DE8F68B5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24" y="2701263"/>
            <a:ext cx="4343678" cy="28696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AF3709-5CD8-6256-8769-BBBA22731D8A}"/>
              </a:ext>
            </a:extLst>
          </p:cNvPr>
          <p:cNvSpPr txBox="1"/>
          <p:nvPr/>
        </p:nvSpPr>
        <p:spPr>
          <a:xfrm>
            <a:off x="744656" y="5337313"/>
            <a:ext cx="538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(For the sake of our ears, let’s only keep A, C, D, E, G)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5637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83AA-B1EA-0CDD-B875-20A0000D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Sound semantics</a:t>
            </a:r>
            <a:endParaRPr lang="en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8BC157-48E6-E5A3-0190-2E424330E484}"/>
              </a:ext>
            </a:extLst>
          </p:cNvPr>
          <p:cNvGrpSpPr/>
          <p:nvPr/>
        </p:nvGrpSpPr>
        <p:grpSpPr>
          <a:xfrm>
            <a:off x="1220240" y="2364173"/>
            <a:ext cx="2584729" cy="1728655"/>
            <a:chOff x="1220240" y="2364173"/>
            <a:chExt cx="2584729" cy="1728655"/>
          </a:xfrm>
        </p:grpSpPr>
        <p:pic>
          <p:nvPicPr>
            <p:cNvPr id="3" name="download (2)">
              <a:hlinkClick r:id="" action="ppaction://media"/>
              <a:extLst>
                <a:ext uri="{FF2B5EF4-FFF2-40B4-BE49-F238E27FC236}">
                  <a16:creationId xmlns:a16="http://schemas.microsoft.com/office/drawing/2014/main" id="{D82F9829-82F5-5BA8-07DA-7780EE5E882C}"/>
                </a:ext>
              </a:extLst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1"/>
            <a:stretch>
              <a:fillRect/>
            </a:stretch>
          </p:blipFill>
          <p:spPr>
            <a:xfrm>
              <a:off x="3560494" y="2591561"/>
              <a:ext cx="244475" cy="244475"/>
            </a:xfrm>
            <a:prstGeom prst="rect">
              <a:avLst/>
            </a:prstGeom>
          </p:spPr>
        </p:pic>
        <p:pic>
          <p:nvPicPr>
            <p:cNvPr id="5" name="Picture 4" descr="\documentclass{article}&#10;\usepackage{amsmath}&#10;\pagestyle{empty}&#10;\begin{document}&#10;&#10;&#10;A&#10;&#10;\end{document}" title="IguanaTex Bitmap Display">
              <a:extLst>
                <a:ext uri="{FF2B5EF4-FFF2-40B4-BE49-F238E27FC236}">
                  <a16:creationId xmlns:a16="http://schemas.microsoft.com/office/drawing/2014/main" id="{34300E95-D07D-269F-FA00-B6432BEB67A5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874" y="3105173"/>
              <a:ext cx="173714" cy="181333"/>
            </a:xfrm>
            <a:prstGeom prst="rect">
              <a:avLst/>
            </a:prstGeom>
          </p:spPr>
        </p:pic>
        <p:pic>
          <p:nvPicPr>
            <p:cNvPr id="15" name="Picture 14" descr="A blue rectangular object with numbers&#10;&#10;Description automatically generated">
              <a:extLst>
                <a:ext uri="{FF2B5EF4-FFF2-40B4-BE49-F238E27FC236}">
                  <a16:creationId xmlns:a16="http://schemas.microsoft.com/office/drawing/2014/main" id="{BC136AF7-F267-6A4C-BF94-06DF4D699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240" y="2364173"/>
              <a:ext cx="2304873" cy="172865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314D14-0A04-0CC6-2752-A3B2821CDDCE}"/>
              </a:ext>
            </a:extLst>
          </p:cNvPr>
          <p:cNvGrpSpPr/>
          <p:nvPr/>
        </p:nvGrpSpPr>
        <p:grpSpPr>
          <a:xfrm>
            <a:off x="4907674" y="2364174"/>
            <a:ext cx="6809124" cy="1728654"/>
            <a:chOff x="4907674" y="2364174"/>
            <a:chExt cx="6809124" cy="1728654"/>
          </a:xfrm>
        </p:grpSpPr>
        <p:pic>
          <p:nvPicPr>
            <p:cNvPr id="7" name="download (3)">
              <a:hlinkClick r:id="" action="ppaction://media"/>
              <a:extLst>
                <a:ext uri="{FF2B5EF4-FFF2-40B4-BE49-F238E27FC236}">
                  <a16:creationId xmlns:a16="http://schemas.microsoft.com/office/drawing/2014/main" id="{2763E18C-D16A-5CAA-5CEE-74A6D955D77C}"/>
                </a:ext>
              </a:extLst>
            </p:cNvPr>
            <p:cNvPicPr>
              <a:picLocks noChangeAspect="1"/>
            </p:cNvPicPr>
            <p:nvPr>
              <a:audioFile r:link="rId5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11"/>
            <a:stretch>
              <a:fillRect/>
            </a:stretch>
          </p:blipFill>
          <p:spPr>
            <a:xfrm>
              <a:off x="7283309" y="2591561"/>
              <a:ext cx="235640" cy="235640"/>
            </a:xfrm>
            <a:prstGeom prst="rect">
              <a:avLst/>
            </a:prstGeom>
          </p:spPr>
        </p:pic>
        <p:pic>
          <p:nvPicPr>
            <p:cNvPr id="12" name="Picture 11" descr="\documentclass{article}&#10;\usepackage{amsmath}&#10;\pagestyle{empty}&#10;\begin{document}&#10;&#10;&#10;melt(defineNote(E, 1), defineNote(D, 2))&#10;&#10;\end{document}" title="IguanaTex Bitmap Display">
              <a:extLst>
                <a:ext uri="{FF2B5EF4-FFF2-40B4-BE49-F238E27FC236}">
                  <a16:creationId xmlns:a16="http://schemas.microsoft.com/office/drawing/2014/main" id="{AC158C40-5F1E-F8DB-CD27-512DDCEF381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548" y="3031347"/>
              <a:ext cx="4504250" cy="255159"/>
            </a:xfrm>
            <a:prstGeom prst="rect">
              <a:avLst/>
            </a:prstGeom>
          </p:spPr>
        </p:pic>
        <p:pic>
          <p:nvPicPr>
            <p:cNvPr id="17" name="Picture 16" descr="A blue graph with numbers&#10;&#10;Description automatically generated">
              <a:extLst>
                <a:ext uri="{FF2B5EF4-FFF2-40B4-BE49-F238E27FC236}">
                  <a16:creationId xmlns:a16="http://schemas.microsoft.com/office/drawing/2014/main" id="{FA33A908-6ADE-348E-5155-C19A7EB83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674" y="2364174"/>
              <a:ext cx="2304874" cy="172865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C01825E-D20F-5E46-4639-853D2E6709BA}"/>
              </a:ext>
            </a:extLst>
          </p:cNvPr>
          <p:cNvGrpSpPr/>
          <p:nvPr/>
        </p:nvGrpSpPr>
        <p:grpSpPr>
          <a:xfrm>
            <a:off x="3133532" y="4627165"/>
            <a:ext cx="2584729" cy="1728654"/>
            <a:chOff x="3133532" y="4627165"/>
            <a:chExt cx="2584729" cy="1728654"/>
          </a:xfrm>
        </p:grpSpPr>
        <p:pic>
          <p:nvPicPr>
            <p:cNvPr id="18" name="download (5)">
              <a:hlinkClick r:id="" action="ppaction://media"/>
              <a:extLst>
                <a:ext uri="{FF2B5EF4-FFF2-40B4-BE49-F238E27FC236}">
                  <a16:creationId xmlns:a16="http://schemas.microsoft.com/office/drawing/2014/main" id="{5F31D4E9-E580-0650-3BE1-5B725A7CFAF9}"/>
                </a:ext>
              </a:extLst>
            </p:cNvPr>
            <p:cNvPicPr>
              <a:picLocks noChangeAspect="1"/>
            </p:cNvPicPr>
            <p:nvPr>
              <a:audioFile r:link="rId3"/>
              <p:extLst>
                <p:ext uri="{DAA4B4D4-6D71-4841-9C94-3DE7FCFB9230}">
                  <p14:media xmlns:p14="http://schemas.microsoft.com/office/powerpoint/2010/main" r:embed="rId2"/>
                </p:ext>
              </p:extLst>
            </p:nvPr>
          </p:nvPicPr>
          <p:blipFill>
            <a:blip r:embed="rId11"/>
            <a:stretch>
              <a:fillRect/>
            </a:stretch>
          </p:blipFill>
          <p:spPr>
            <a:xfrm>
              <a:off x="5473786" y="4972188"/>
              <a:ext cx="244475" cy="24447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4609EE9-658C-37FD-0438-8E5CB0E79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532" y="4627165"/>
              <a:ext cx="2304871" cy="1728654"/>
            </a:xfrm>
            <a:prstGeom prst="rect">
              <a:avLst/>
            </a:prstGeom>
          </p:spPr>
        </p:pic>
      </p:grpSp>
      <p:pic>
        <p:nvPicPr>
          <p:cNvPr id="22" name="Picture 21" descr="\documentclass{article}&#10;\usepackage{amsmath}&#10;\pagestyle{empty}&#10;\begin{document}&#10;&#10;&#10;successive(defineNote('D', 0.3), melt(defineNote('A', 0.3), &quot;&#10; &quot;melt(melt(melt(melt(defineNote('E', 1.), &quot;&#10; &quot;successive(melt(successive(defineNote('D', 0.6), successive(defineNote('E', &quot;&#10; &quot;0.6), defineNote('E', 0.6))), melt(successive(melt(melt(defineNote('C', &quot;&#10; &quot;0.3), successive(melt(melt(successive(successive(defineNote('G', 0.3), &quot;&#10; &quot;melt(defineNote('E', 1.), defineNote('A', 0.6))), successive(defineNote('A', &quot;&#10; &quot;0.6), successive(defineNote('E', 0.6), melt(defineNote('G', 0.3), &quot;&#10; &quot;melt(defineNote('G', 1.), successive(defineNote('A', 0.6), defineNote('D', &quot;&#10; &quot;0.3))))))), melt(defineNote('D', 0.6), successive(defineNote('C', 1.), &quot;&#10; &quot;successive(defineNote('D', 1.), defineNote('G', 1.))))), &quot;&#10; &quot;successive(successive(melt(defineNote('C', 1.), &quot;&#10; &quot;successive(successive(melt(melt(successive(melt(successive(melt(defineNote('E', &quot;&#10; &quot;0.3), defineNote('E', 0.6)), defineNote('E', 0.6)), defineNote('C', 0.3)), &quot;&#10; &quot;defineNote('A', 0.3)), defineNote('A', 0.6)), &quot;&#10; &quot;successive(melt(melt(defineNote('E', 0.3), defineNote('A', 1.)), &quot;&#10; &quot;successive(melt(defineNote('E', 1.), successive(defineNote('G', 0.3), &quot;&#10; &quot;successive(melt(melt(defineNote('D', 0.3), defineNote('D', 1.)), &quot;&#10; &quot;defineNote('A', 1.)), defineNote('A', 0.3)))), melt(defineNote('A', 0.3), &quot;&#10; &quot;melt(defineNote('E', 0.6), melt(successive(defineNote('A', 0.3), &quot;&#10; &quot;defineNote('C', 0.6)), melt(defineNote('C', 0.3), defineNote('E', &quot;&#10; &quot;0.3))))))), defineNote('E', 1.))), defineNote('E', 1.)), defineNote('A', &quot;&#10; &quot;0.3))), melt(defineNote('G', 1.), melt(defineNote('C', 1.), &quot;&#10; &quot;melt(defineNote('D', 0.6), defineNote('D', 0.6))))), defineNote('G', 1.))), &quot;&#10; &quot;successive(melt(defineNote('C', 0.6), successive(defineNote('G', 0.6), &quot;&#10; &quot;defineNote('C', 0.3))), successive(melt(defineNote('C', 0.6), &quot;&#10; &quot;defineNote('C', 1.)), defineNote('E', 0.6))))), defineNote('E', 0.3)), &quot;&#10; &quot;defineNote('D', 1.)), defineNote('D', 0.3))), melt(defineNote('C', 0.3), &quot;&#10; &quot;successive(defineNote('A', 0.6), successive(melt(successive(defineNote('E', &quot;&#10; &quot;0.3), successive(defineNote('D', 1.), defineNote('E', 0.3))), &quot;&#10; &quot;successive(melt(successive(melt(defineNote('G', 0.3), defineNote('D', 0.3)), &quot;&#10; &quot;successive(successive(defineNote('E', 1.), defineNote('C', 0.6)), &quot;&#10; &quot;successive(melt(defineNote('D', 0.3), defineNote('E', 0.3)), defineNote('D', &quot;&#10; &quot;0.6)))), defineNote('D', 0.6)), defineNote('E', 0.3))), defineNote('G', &quot;&#10; &quot;0.3)))))), defineNote('C', 0.3)), successive(melt(defineNote('D', 0.3), &quot;&#10; &quot;melt(melt(defineNote('A', 0.6), successive(successive(defineNote('C', 0.3), &quot;&#10; &quot;successive(defineNote('D', 1.), defineNote('A', 0.3))), defineNote('C', &quot;&#10; &quot;1.))), defineNote('G', 0.3))), defineNote('C', 1.))), &quot;&#10; &quot;successive(defineNote('D', 0.3), defineNote('E', 0.3)))))&#10;&#10;\end{document}" title="IguanaTex Bitmap Display">
            <a:extLst>
              <a:ext uri="{FF2B5EF4-FFF2-40B4-BE49-F238E27FC236}">
                <a16:creationId xmlns:a16="http://schemas.microsoft.com/office/drawing/2014/main" id="{D6B3A769-A086-CB68-1C22-098139CB24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906" y="4351246"/>
            <a:ext cx="3165613" cy="23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3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6628-F5B2-ACFF-494C-16E382E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Audio observations</a:t>
            </a:r>
            <a:endParaRPr lang="en-DE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C3D02D-467B-E5CE-4AE2-26D8B6802C96}"/>
              </a:ext>
            </a:extLst>
          </p:cNvPr>
          <p:cNvGrpSpPr/>
          <p:nvPr/>
        </p:nvGrpSpPr>
        <p:grpSpPr>
          <a:xfrm>
            <a:off x="1574684" y="1806432"/>
            <a:ext cx="4052521" cy="3476210"/>
            <a:chOff x="1574684" y="1806432"/>
            <a:chExt cx="4052521" cy="3476210"/>
          </a:xfrm>
        </p:grpSpPr>
        <p:pic>
          <p:nvPicPr>
            <p:cNvPr id="4" name="Picture 3" descr="A blue graph with numbers&#10;&#10;Description automatically generated">
              <a:extLst>
                <a:ext uri="{FF2B5EF4-FFF2-40B4-BE49-F238E27FC236}">
                  <a16:creationId xmlns:a16="http://schemas.microsoft.com/office/drawing/2014/main" id="{5DE4B022-CE4F-698A-075D-7A904F5A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684" y="2243251"/>
              <a:ext cx="4052521" cy="3039391"/>
            </a:xfrm>
            <a:prstGeom prst="rect">
              <a:avLst/>
            </a:prstGeom>
          </p:spPr>
        </p:pic>
        <p:pic>
          <p:nvPicPr>
            <p:cNvPr id="7" name="clean_example">
              <a:hlinkClick r:id="" action="ppaction://media"/>
              <a:extLst>
                <a:ext uri="{FF2B5EF4-FFF2-40B4-BE49-F238E27FC236}">
                  <a16:creationId xmlns:a16="http://schemas.microsoft.com/office/drawing/2014/main" id="{F9491F0E-DF44-54D0-8C80-4E9AC88BE63E}"/>
                </a:ext>
              </a:extLst>
            </p:cNvPr>
            <p:cNvPicPr>
              <a:picLocks noChangeAspect="1"/>
            </p:cNvPicPr>
            <p:nvPr>
              <a:audioFile r:link="rId5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3478706" y="1806432"/>
              <a:ext cx="244475" cy="24447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033926-8ED2-4276-9F87-835D799CAAC8}"/>
              </a:ext>
            </a:extLst>
          </p:cNvPr>
          <p:cNvGrpSpPr/>
          <p:nvPr/>
        </p:nvGrpSpPr>
        <p:grpSpPr>
          <a:xfrm>
            <a:off x="6622777" y="1806432"/>
            <a:ext cx="4052522" cy="3476211"/>
            <a:chOff x="6622777" y="1806432"/>
            <a:chExt cx="4052522" cy="3476211"/>
          </a:xfrm>
        </p:grpSpPr>
        <p:pic>
          <p:nvPicPr>
            <p:cNvPr id="6" name="Picture 5" descr="A blue line graph with numbers&#10;&#10;Description automatically generated">
              <a:extLst>
                <a:ext uri="{FF2B5EF4-FFF2-40B4-BE49-F238E27FC236}">
                  <a16:creationId xmlns:a16="http://schemas.microsoft.com/office/drawing/2014/main" id="{88C3FA18-2EBB-FD60-6C3B-0B942891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2777" y="2243251"/>
              <a:ext cx="4052522" cy="3039392"/>
            </a:xfrm>
            <a:prstGeom prst="rect">
              <a:avLst/>
            </a:prstGeom>
          </p:spPr>
        </p:pic>
        <p:pic>
          <p:nvPicPr>
            <p:cNvPr id="8" name="noisy_example">
              <a:hlinkClick r:id="" action="ppaction://media"/>
              <a:extLst>
                <a:ext uri="{FF2B5EF4-FFF2-40B4-BE49-F238E27FC236}">
                  <a16:creationId xmlns:a16="http://schemas.microsoft.com/office/drawing/2014/main" id="{E842650E-85BC-7444-C8FE-714812008A16}"/>
                </a:ext>
              </a:extLst>
            </p:cNvPr>
            <p:cNvPicPr>
              <a:picLocks noChangeAspect="1"/>
            </p:cNvPicPr>
            <p:nvPr>
              <a:audioFile r:link="rId3"/>
              <p:extLst>
                <p:ext uri="{DAA4B4D4-6D71-4841-9C94-3DE7FCFB9230}">
                  <p14:media xmlns:p14="http://schemas.microsoft.com/office/powerpoint/2010/main" r:embed="rId2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8526800" y="1806432"/>
              <a:ext cx="244475" cy="244475"/>
            </a:xfrm>
            <a:prstGeom prst="rect">
              <a:avLst/>
            </a:prstGeom>
          </p:spPr>
        </p:pic>
      </p:grpSp>
      <p:pic>
        <p:nvPicPr>
          <p:cNvPr id="15" name="Picture 14" descr="\documentclass{article}&#10;\usepackage{amsmath}&#10;\pagestyle{empty}&#10;\begin{document}&#10;&#10;successive(defineNote('G', 0.6), successive(defineNote('D', 0.6), successive(successive(successive(successive(defineNote('G', 0.3), melt(melt(defineNote('A', 0.3), successive(defineNote('C', 1.), defineNote('D', 0.3))), defineNote('G', 0.6))), defineNote('E', 0.6)), defineNote('E', 0.6)), successive(melt(melt(defineNote('E', 0.6), successive(defineNote('C', 0.3), defineNote('D', 1.))), defineNote('G', 0.3)), defineNote('G', 0.3)))))&#10;&#10;\end{document}" title="IguanaTex Bitmap Display">
            <a:extLst>
              <a:ext uri="{FF2B5EF4-FFF2-40B4-BE49-F238E27FC236}">
                <a16:creationId xmlns:a16="http://schemas.microsoft.com/office/drawing/2014/main" id="{2530465D-2307-AAEB-CF74-01C450A3B8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10" y="5520390"/>
            <a:ext cx="9072032" cy="9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5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6628-F5B2-ACFF-494C-16E382E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Priors and likelihoods</a:t>
            </a:r>
            <a:endParaRPr lang="en-DE" dirty="0"/>
          </a:p>
        </p:txBody>
      </p:sp>
      <p:pic>
        <p:nvPicPr>
          <p:cNvPr id="4" name="Picture 3" descr="\documentclass{article}&#10;\usepackage{amsmath}&#10;\pagestyle{empty}&#10;\begin{document}&#10;&#10;$P( \text{sound} )$ is high&#10;&#10;\end{document}" title="IguanaTex Bitmap Display">
            <a:extLst>
              <a:ext uri="{FF2B5EF4-FFF2-40B4-BE49-F238E27FC236}">
                <a16:creationId xmlns:a16="http://schemas.microsoft.com/office/drawing/2014/main" id="{7FBF30DA-F564-2A0E-9026-F4B39DE954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13" y="2302098"/>
            <a:ext cx="1496387" cy="207656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$P( \text{sound} )$ is low(er)&#10;&#10;\end{document}" title="IguanaTex Bitmap Display">
            <a:extLst>
              <a:ext uri="{FF2B5EF4-FFF2-40B4-BE49-F238E27FC236}">
                <a16:creationId xmlns:a16="http://schemas.microsoft.com/office/drawing/2014/main" id="{EB0BCF65-4CB7-2402-749F-234EB9057C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24" y="5831104"/>
            <a:ext cx="1729676" cy="208435"/>
          </a:xfrm>
          <a:prstGeom prst="rect">
            <a:avLst/>
          </a:prstGeom>
        </p:spPr>
      </p:pic>
      <p:pic>
        <p:nvPicPr>
          <p:cNvPr id="7" name="Picture 6" descr="A group of blue and white bars&#10;&#10;Description automatically generated">
            <a:extLst>
              <a:ext uri="{FF2B5EF4-FFF2-40B4-BE49-F238E27FC236}">
                <a16:creationId xmlns:a16="http://schemas.microsoft.com/office/drawing/2014/main" id="{30BEC59B-64F2-3C89-0DE4-784F4AB4D34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5"/>
          <a:stretch/>
        </p:blipFill>
        <p:spPr>
          <a:xfrm>
            <a:off x="2812105" y="1487883"/>
            <a:ext cx="7529560" cy="5216061"/>
          </a:xfrm>
          <a:prstGeom prst="rect">
            <a:avLst/>
          </a:prstGeom>
        </p:spPr>
      </p:pic>
      <p:pic>
        <p:nvPicPr>
          <p:cNvPr id="8" name="download (6)">
            <a:hlinkClick r:id="" action="ppaction://media"/>
            <a:extLst>
              <a:ext uri="{FF2B5EF4-FFF2-40B4-BE49-F238E27FC236}">
                <a16:creationId xmlns:a16="http://schemas.microsoft.com/office/drawing/2014/main" id="{15428E74-CDD2-718E-6D2C-5EDE2B8CAC3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021388" y="1751917"/>
            <a:ext cx="244475" cy="244475"/>
          </a:xfrm>
          <a:prstGeom prst="rect">
            <a:avLst/>
          </a:prstGeom>
        </p:spPr>
      </p:pic>
      <p:pic>
        <p:nvPicPr>
          <p:cNvPr id="9" name="download (7)">
            <a:hlinkClick r:id="" action="ppaction://media"/>
            <a:extLst>
              <a:ext uri="{FF2B5EF4-FFF2-40B4-BE49-F238E27FC236}">
                <a16:creationId xmlns:a16="http://schemas.microsoft.com/office/drawing/2014/main" id="{FF112323-273A-36FA-609D-58B29AE0E99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703766" y="1751917"/>
            <a:ext cx="244475" cy="244475"/>
          </a:xfrm>
          <a:prstGeom prst="rect">
            <a:avLst/>
          </a:prstGeom>
        </p:spPr>
      </p:pic>
      <p:pic>
        <p:nvPicPr>
          <p:cNvPr id="10" name="download (8)">
            <a:hlinkClick r:id="" action="ppaction://media"/>
            <a:extLst>
              <a:ext uri="{FF2B5EF4-FFF2-40B4-BE49-F238E27FC236}">
                <a16:creationId xmlns:a16="http://schemas.microsoft.com/office/drawing/2014/main" id="{48A64491-12FD-E087-4F8E-3484633B01D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021387" y="3555931"/>
            <a:ext cx="244475" cy="244475"/>
          </a:xfrm>
          <a:prstGeom prst="rect">
            <a:avLst/>
          </a:prstGeom>
        </p:spPr>
      </p:pic>
      <p:pic>
        <p:nvPicPr>
          <p:cNvPr id="11" name="download (9)">
            <a:hlinkClick r:id="" action="ppaction://media"/>
            <a:extLst>
              <a:ext uri="{FF2B5EF4-FFF2-40B4-BE49-F238E27FC236}">
                <a16:creationId xmlns:a16="http://schemas.microsoft.com/office/drawing/2014/main" id="{49BD5AB2-23B2-26D5-089F-CA5D0BDCE1A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703765" y="3555931"/>
            <a:ext cx="244475" cy="244475"/>
          </a:xfrm>
          <a:prstGeom prst="rect">
            <a:avLst/>
          </a:prstGeom>
        </p:spPr>
      </p:pic>
      <p:pic>
        <p:nvPicPr>
          <p:cNvPr id="12" name="download (11)">
            <a:hlinkClick r:id="" action="ppaction://media"/>
            <a:extLst>
              <a:ext uri="{FF2B5EF4-FFF2-40B4-BE49-F238E27FC236}">
                <a16:creationId xmlns:a16="http://schemas.microsoft.com/office/drawing/2014/main" id="{3A2AEDC8-45E9-EAE9-21A9-7D2CD6DDA14A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703764" y="5359944"/>
            <a:ext cx="244475" cy="244475"/>
          </a:xfrm>
          <a:prstGeom prst="rect">
            <a:avLst/>
          </a:prstGeom>
        </p:spPr>
      </p:pic>
      <p:pic>
        <p:nvPicPr>
          <p:cNvPr id="13" name="download (10)">
            <a:hlinkClick r:id="" action="ppaction://media"/>
            <a:extLst>
              <a:ext uri="{FF2B5EF4-FFF2-40B4-BE49-F238E27FC236}">
                <a16:creationId xmlns:a16="http://schemas.microsoft.com/office/drawing/2014/main" id="{253227C9-08AE-8E46-4E09-7AADC20342B4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017588" y="535994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9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9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9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6CE54-E0C6-50D0-6C99-B4977B147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Bayesian inference in a PCFG</a:t>
            </a:r>
            <a:endParaRPr lang="en-DE" dirty="0"/>
          </a:p>
        </p:txBody>
      </p:sp>
      <p:pic>
        <p:nvPicPr>
          <p:cNvPr id="15" name="Picture 14" descr="\documentclass{article}&#10;\usepackage{amsmath}&#10;\pagestyle{empty}&#10;\begin{document}&#10;&#10;\tiny&#10;melt(defineNote('G', 0.3), successive(successive(defineNote('A', 0.6), defineNote('C', 1.)), defineNote('E', 1.)))&#10;&#10;\end{document}" title="IguanaTex Bitmap Display">
            <a:extLst>
              <a:ext uri="{FF2B5EF4-FFF2-40B4-BE49-F238E27FC236}">
                <a16:creationId xmlns:a16="http://schemas.microsoft.com/office/drawing/2014/main" id="{5381E92F-4B10-84A7-536C-3028D7FE4A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02" y="2057951"/>
            <a:ext cx="9968395" cy="15179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9AC547-36BC-91EE-11B9-9FB1DA1A3FF9}"/>
              </a:ext>
            </a:extLst>
          </p:cNvPr>
          <p:cNvGrpSpPr/>
          <p:nvPr/>
        </p:nvGrpSpPr>
        <p:grpSpPr>
          <a:xfrm>
            <a:off x="2512823" y="2561943"/>
            <a:ext cx="2261821" cy="1857330"/>
            <a:chOff x="2512823" y="2561943"/>
            <a:chExt cx="2261821" cy="1857330"/>
          </a:xfrm>
        </p:grpSpPr>
        <p:pic>
          <p:nvPicPr>
            <p:cNvPr id="20" name="learning_example_clean">
              <a:hlinkClick r:id="" action="ppaction://media"/>
              <a:extLst>
                <a:ext uri="{FF2B5EF4-FFF2-40B4-BE49-F238E27FC236}">
                  <a16:creationId xmlns:a16="http://schemas.microsoft.com/office/drawing/2014/main" id="{4CE7090F-B65E-BF46-461A-673E78E35362}"/>
                </a:ext>
              </a:extLst>
            </p:cNvPr>
            <p:cNvPicPr>
              <a:picLocks noChangeAspect="1"/>
            </p:cNvPicPr>
            <p:nvPr>
              <a:audi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13"/>
            <a:stretch>
              <a:fillRect/>
            </a:stretch>
          </p:blipFill>
          <p:spPr>
            <a:xfrm>
              <a:off x="3521499" y="2561943"/>
              <a:ext cx="244475" cy="244475"/>
            </a:xfrm>
            <a:prstGeom prst="rect">
              <a:avLst/>
            </a:prstGeom>
          </p:spPr>
        </p:pic>
        <p:pic>
          <p:nvPicPr>
            <p:cNvPr id="25" name="Picture 24" descr="A blue graph with numbers&#10;&#10;Description automatically generated">
              <a:extLst>
                <a:ext uri="{FF2B5EF4-FFF2-40B4-BE49-F238E27FC236}">
                  <a16:creationId xmlns:a16="http://schemas.microsoft.com/office/drawing/2014/main" id="{E3EEDC99-33B1-AA2B-14FA-49F8F433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823" y="2722907"/>
              <a:ext cx="2261821" cy="169636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9FC56E1-78A2-99F3-A5E0-74D270EA3F0A}"/>
              </a:ext>
            </a:extLst>
          </p:cNvPr>
          <p:cNvGrpSpPr/>
          <p:nvPr/>
        </p:nvGrpSpPr>
        <p:grpSpPr>
          <a:xfrm>
            <a:off x="2512823" y="4768021"/>
            <a:ext cx="2261821" cy="1818603"/>
            <a:chOff x="2512823" y="4768021"/>
            <a:chExt cx="2261821" cy="1818603"/>
          </a:xfrm>
        </p:grpSpPr>
        <p:pic>
          <p:nvPicPr>
            <p:cNvPr id="21" name="learning_example_noisy">
              <a:hlinkClick r:id="" action="ppaction://media"/>
              <a:extLst>
                <a:ext uri="{FF2B5EF4-FFF2-40B4-BE49-F238E27FC236}">
                  <a16:creationId xmlns:a16="http://schemas.microsoft.com/office/drawing/2014/main" id="{CB3C57EF-E058-E403-445B-265093DBB07D}"/>
                </a:ext>
              </a:extLst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3"/>
            <a:stretch>
              <a:fillRect/>
            </a:stretch>
          </p:blipFill>
          <p:spPr>
            <a:xfrm>
              <a:off x="3521498" y="4768021"/>
              <a:ext cx="244475" cy="244475"/>
            </a:xfrm>
            <a:prstGeom prst="rect">
              <a:avLst/>
            </a:prstGeom>
          </p:spPr>
        </p:pic>
        <p:pic>
          <p:nvPicPr>
            <p:cNvPr id="27" name="Picture 26" descr="A blue graph with numbers&#10;&#10;Description automatically generated">
              <a:extLst>
                <a:ext uri="{FF2B5EF4-FFF2-40B4-BE49-F238E27FC236}">
                  <a16:creationId xmlns:a16="http://schemas.microsoft.com/office/drawing/2014/main" id="{ECFBAE55-65AE-414C-6C7E-0B843DB18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823" y="4890258"/>
              <a:ext cx="2261821" cy="169636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1C5FEE2-AA89-EFE9-D285-B8BC846BEEEE}"/>
              </a:ext>
            </a:extLst>
          </p:cNvPr>
          <p:cNvGrpSpPr/>
          <p:nvPr/>
        </p:nvGrpSpPr>
        <p:grpSpPr>
          <a:xfrm>
            <a:off x="6175583" y="2483196"/>
            <a:ext cx="5643770" cy="999266"/>
            <a:chOff x="6175583" y="2483196"/>
            <a:chExt cx="5643770" cy="999266"/>
          </a:xfrm>
        </p:grpSpPr>
        <p:pic>
          <p:nvPicPr>
            <p:cNvPr id="17" name="Picture 16" descr="\documentclass{article}&#10;\usepackage{amsmath}&#10;\pagestyle{empty}&#10;\begin{document}&#10;&#10;\small&#10;successive(successive(defineNote('A', 1.), defineNote('A', 1.)), defineNote('D', 0.6))&#10;&#10;&#10;\end{document}" title="IguanaTex Bitmap Display">
              <a:extLst>
                <a:ext uri="{FF2B5EF4-FFF2-40B4-BE49-F238E27FC236}">
                  <a16:creationId xmlns:a16="http://schemas.microsoft.com/office/drawing/2014/main" id="{C74EEC8C-A85C-8BCF-9D65-AB2A669DC0C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583" y="3327527"/>
              <a:ext cx="5643770" cy="154935"/>
            </a:xfrm>
            <a:prstGeom prst="rect">
              <a:avLst/>
            </a:prstGeom>
          </p:spPr>
        </p:pic>
        <p:pic>
          <p:nvPicPr>
            <p:cNvPr id="22" name="learning_example_best_h">
              <a:hlinkClick r:id="" action="ppaction://media"/>
              <a:extLst>
                <a:ext uri="{FF2B5EF4-FFF2-40B4-BE49-F238E27FC236}">
                  <a16:creationId xmlns:a16="http://schemas.microsoft.com/office/drawing/2014/main" id="{28C55EE2-96AF-B5DD-7462-589FB0C1043F}"/>
                </a:ext>
              </a:extLst>
            </p:cNvPr>
            <p:cNvPicPr>
              <a:picLocks noChangeAspect="1"/>
            </p:cNvPicPr>
            <p:nvPr>
              <a:audi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3"/>
            <a:stretch>
              <a:fillRect/>
            </a:stretch>
          </p:blipFill>
          <p:spPr>
            <a:xfrm>
              <a:off x="8997468" y="2561942"/>
              <a:ext cx="244475" cy="24447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AD3DA3-8B28-D10A-B37C-28F8D64932EF}"/>
                </a:ext>
              </a:extLst>
            </p:cNvPr>
            <p:cNvSpPr txBox="1"/>
            <p:nvPr/>
          </p:nvSpPr>
          <p:spPr>
            <a:xfrm>
              <a:off x="8216279" y="2483196"/>
              <a:ext cx="775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MAP</a:t>
              </a:r>
              <a:endParaRPr lang="en-DE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30691F-CB4A-73A6-7BC1-23D140E309C3}"/>
              </a:ext>
            </a:extLst>
          </p:cNvPr>
          <p:cNvGrpSpPr/>
          <p:nvPr/>
        </p:nvGrpSpPr>
        <p:grpSpPr>
          <a:xfrm>
            <a:off x="7374836" y="4644474"/>
            <a:ext cx="2753542" cy="1942150"/>
            <a:chOff x="7374836" y="4644474"/>
            <a:chExt cx="2753542" cy="1942150"/>
          </a:xfrm>
        </p:grpSpPr>
        <p:pic>
          <p:nvPicPr>
            <p:cNvPr id="23" name="learning_example_pps">
              <a:hlinkClick r:id="" action="ppaction://media"/>
              <a:extLst>
                <a:ext uri="{FF2B5EF4-FFF2-40B4-BE49-F238E27FC236}">
                  <a16:creationId xmlns:a16="http://schemas.microsoft.com/office/drawing/2014/main" id="{5691E1DA-B188-04A8-C724-E6AC5A9BC50A}"/>
                </a:ext>
              </a:extLst>
            </p:cNvPr>
            <p:cNvPicPr>
              <a:picLocks noChangeAspect="1"/>
            </p:cNvPicPr>
            <p:nvPr>
              <a:audioFile r:link="rId3"/>
              <p:extLst>
                <p:ext uri="{DAA4B4D4-6D71-4841-9C94-3DE7FCFB9230}">
                  <p14:media xmlns:p14="http://schemas.microsoft.com/office/powerpoint/2010/main" r:embed="rId2"/>
                </p:ext>
              </p:extLst>
            </p:nvPr>
          </p:nvPicPr>
          <p:blipFill>
            <a:blip r:embed="rId13"/>
            <a:stretch>
              <a:fillRect/>
            </a:stretch>
          </p:blipFill>
          <p:spPr>
            <a:xfrm>
              <a:off x="8997468" y="4768021"/>
              <a:ext cx="244475" cy="244475"/>
            </a:xfrm>
            <a:prstGeom prst="rect">
              <a:avLst/>
            </a:prstGeom>
          </p:spPr>
        </p:pic>
        <p:pic>
          <p:nvPicPr>
            <p:cNvPr id="29" name="Picture 28" descr="A blue graph with numbers&#10;&#10;Description automatically generated">
              <a:extLst>
                <a:ext uri="{FF2B5EF4-FFF2-40B4-BE49-F238E27FC236}">
                  <a16:creationId xmlns:a16="http://schemas.microsoft.com/office/drawing/2014/main" id="{FA85FE51-9E8C-2683-F2A3-FFE12FAF3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6557" y="4890258"/>
              <a:ext cx="2261821" cy="169636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D3FBB3-3FE1-6D35-A16F-7FC44C290950}"/>
                </a:ext>
              </a:extLst>
            </p:cNvPr>
            <p:cNvSpPr txBox="1"/>
            <p:nvPr/>
          </p:nvSpPr>
          <p:spPr>
            <a:xfrm>
              <a:off x="7374836" y="4644474"/>
              <a:ext cx="1616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Posterior mean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55787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5F3C-32FC-4663-BCE7-887C619C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LoT</a:t>
            </a:r>
            <a:r>
              <a:rPr lang="en-US" dirty="0"/>
              <a:t> learning models: the big picture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10820-641D-4F73-1AEB-8171CA3E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039" y="1825625"/>
            <a:ext cx="5456162" cy="435133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Interpreted PCFG</a:t>
            </a:r>
          </a:p>
          <a:p>
            <a:pPr marL="457200" lvl="1" indent="0">
              <a:buNone/>
            </a:pPr>
            <a:r>
              <a:rPr lang="en-US" dirty="0"/>
              <a:t>	Defines hypotheses H</a:t>
            </a:r>
          </a:p>
          <a:p>
            <a:pPr marL="457200" lvl="1" indent="0">
              <a:buNone/>
            </a:pPr>
            <a:r>
              <a:rPr lang="en-US" dirty="0"/>
              <a:t>	Defines a prior over H</a:t>
            </a:r>
          </a:p>
          <a:p>
            <a:pPr marL="4572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Observations O</a:t>
            </a:r>
          </a:p>
          <a:p>
            <a:pPr marL="457200" lvl="1" indent="0">
              <a:buNone/>
            </a:pPr>
            <a:r>
              <a:rPr lang="en-US" dirty="0"/>
              <a:t>	Generated by true H</a:t>
            </a:r>
          </a:p>
          <a:p>
            <a:pPr marL="4572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Likelihood P(O | H)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Bayesian inference</a:t>
            </a:r>
          </a:p>
          <a:p>
            <a:pPr marL="457200" lvl="1" indent="0">
              <a:buNone/>
            </a:pPr>
            <a:r>
              <a:rPr lang="en-US" dirty="0"/>
              <a:t>	Approximate!</a:t>
            </a:r>
            <a:endParaRPr lang="en-D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97F2A8-0FA1-393B-CD2E-CC9A050117DE}"/>
              </a:ext>
            </a:extLst>
          </p:cNvPr>
          <p:cNvSpPr txBox="1">
            <a:spLocks/>
          </p:cNvSpPr>
          <p:nvPr/>
        </p:nvSpPr>
        <p:spPr>
          <a:xfrm>
            <a:off x="5365452" y="1825625"/>
            <a:ext cx="58637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Sound grammar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Each H is a sentence…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…which encodes a sound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Sound (with noise)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Multiple H produce same sound!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Likelihood P(audio | sound)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MCMC w/ e.g., LOTlib3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Gives us samples from posterior!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515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12B59-E687-C864-F981-A4242622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Building a </a:t>
            </a:r>
            <a:r>
              <a:rPr lang="en-US" dirty="0" err="1"/>
              <a:t>pLoT</a:t>
            </a:r>
            <a:r>
              <a:rPr lang="en-US" dirty="0"/>
              <a:t> model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BFCB-7CD3-EC44-4228-D8C84A1BA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504"/>
            <a:ext cx="10515600" cy="476401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Pick a domain, e.g., music, geometry, logical concepts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a (plausible) list of primitive concepts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a PCFG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a likelihood function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Produce an observation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Sample from the PCFG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Hand-design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Use naturally occurring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inference algorithm</a:t>
            </a:r>
          </a:p>
        </p:txBody>
      </p:sp>
    </p:spTree>
    <p:extLst>
      <p:ext uri="{BB962C8B-B14F-4D97-AF65-F5344CB8AC3E}">
        <p14:creationId xmlns:p14="http://schemas.microsoft.com/office/powerpoint/2010/main" val="188159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289A-BED9-B013-355E-9533A1F4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features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E206B-5C53-553E-01B8-73EEF3FB8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Simpler representations have a higher prior</a:t>
            </a:r>
          </a:p>
          <a:p>
            <a:r>
              <a:rPr lang="en-US" dirty="0"/>
              <a:t>Simpler &lt;--&gt; More probable in the </a:t>
            </a:r>
            <a:r>
              <a:rPr lang="en-US" dirty="0" err="1"/>
              <a:t>pLoT</a:t>
            </a:r>
            <a:r>
              <a:rPr lang="en-US" dirty="0"/>
              <a:t> (PCFG)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 domains above, </a:t>
            </a:r>
            <a:r>
              <a:rPr lang="en-US" dirty="0" err="1"/>
              <a:t>pLoT</a:t>
            </a:r>
            <a:r>
              <a:rPr lang="en-US" dirty="0"/>
              <a:t> sentences denoted single objects</a:t>
            </a:r>
          </a:p>
          <a:p>
            <a:pPr marL="0" indent="0">
              <a:buNone/>
            </a:pPr>
            <a:r>
              <a:rPr lang="en-US" dirty="0"/>
              <a:t>…but each sentence in the </a:t>
            </a:r>
            <a:r>
              <a:rPr lang="en-US" dirty="0" err="1"/>
              <a:t>pLoT</a:t>
            </a:r>
            <a:r>
              <a:rPr lang="en-US" dirty="0"/>
              <a:t> can denote a </a:t>
            </a:r>
            <a:r>
              <a:rPr lang="en-US" b="1" dirty="0"/>
              <a:t>function</a:t>
            </a:r>
            <a:endParaRPr lang="en-US" dirty="0"/>
          </a:p>
          <a:p>
            <a:r>
              <a:rPr lang="en-US" dirty="0"/>
              <a:t>Observations are (inputs, output) tuples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Categories (sets) are a special case with Boolean output</a:t>
            </a:r>
          </a:p>
          <a:p>
            <a:r>
              <a:rPr lang="en-US" dirty="0"/>
              <a:t>Observations are e.g., samples from the category</a:t>
            </a:r>
          </a:p>
          <a:p>
            <a:r>
              <a:rPr lang="en-US" dirty="0"/>
              <a:t>Size effect!</a:t>
            </a:r>
          </a:p>
        </p:txBody>
      </p:sp>
    </p:spTree>
    <p:extLst>
      <p:ext uri="{BB962C8B-B14F-4D97-AF65-F5344CB8AC3E}">
        <p14:creationId xmlns:p14="http://schemas.microsoft.com/office/powerpoint/2010/main" val="144463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099B9-1A13-CA05-40D0-C3BEADA9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B8DCC-26D4-F409-7A46-2970EF333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9743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 err="1"/>
              <a:t>pLoT</a:t>
            </a:r>
            <a:r>
              <a:rPr lang="en-US" dirty="0"/>
              <a:t> as a picture of cognition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formal tools:</a:t>
            </a:r>
          </a:p>
          <a:p>
            <a:r>
              <a:rPr lang="en-US" dirty="0"/>
              <a:t>Formal grammars</a:t>
            </a:r>
          </a:p>
          <a:p>
            <a:r>
              <a:rPr lang="en-US" dirty="0"/>
              <a:t>Probabilistic PCFG</a:t>
            </a:r>
          </a:p>
          <a:p>
            <a:r>
              <a:rPr lang="en-US" dirty="0"/>
              <a:t>Compositional interpretation</a:t>
            </a:r>
          </a:p>
          <a:p>
            <a:r>
              <a:rPr lang="en-US" dirty="0"/>
              <a:t>(Approximate) Bayesian inference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A0D92C-D227-7184-B5E3-89B3018A68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9036346"/>
              </p:ext>
            </p:extLst>
          </p:nvPr>
        </p:nvGraphicFramePr>
        <p:xfrm>
          <a:off x="6096000" y="2003325"/>
          <a:ext cx="4429103" cy="3802416"/>
        </p:xfrm>
        <a:graphic>
          <a:graphicData uri="http://schemas.openxmlformats.org/drawingml/2006/table">
            <a:tbl>
              <a:tblPr/>
              <a:tblGrid>
                <a:gridCol w="1314096">
                  <a:extLst>
                    <a:ext uri="{9D8B030D-6E8A-4147-A177-3AD203B41FA5}">
                      <a16:colId xmlns:a16="http://schemas.microsoft.com/office/drawing/2014/main" val="337463267"/>
                    </a:ext>
                  </a:extLst>
                </a:gridCol>
                <a:gridCol w="3115007">
                  <a:extLst>
                    <a:ext uri="{9D8B030D-6E8A-4147-A177-3AD203B41FA5}">
                      <a16:colId xmlns:a16="http://schemas.microsoft.com/office/drawing/2014/main" val="3286455243"/>
                    </a:ext>
                  </a:extLst>
                </a:gridCol>
              </a:tblGrid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DE" sz="1600" b="0" dirty="0">
                          <a:effectLst/>
                        </a:rPr>
                        <a:t>9:00-10:20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Introduction: </a:t>
                      </a:r>
                    </a:p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On the very idea of an </a:t>
                      </a:r>
                      <a:r>
                        <a:rPr lang="en-US" sz="1600" b="0" dirty="0" err="1">
                          <a:effectLst/>
                        </a:rPr>
                        <a:t>LoT</a:t>
                      </a:r>
                      <a:endParaRPr lang="en-US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007968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DE" sz="1600" dirty="0">
                          <a:effectLst/>
                        </a:rPr>
                        <a:t>10:40-12:30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Technical background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488022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DE" sz="1600">
                          <a:effectLst/>
                        </a:rPr>
                        <a:t>12:30-13:30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Lunch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88470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1" dirty="0">
                          <a:effectLst/>
                        </a:rPr>
                        <a:t>13:30-15:00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Bayesian program induction </a:t>
                      </a:r>
                    </a:p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(LOTlib3)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156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15:20-16:30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Case studies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703649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DE" sz="1600" dirty="0">
                          <a:effectLst/>
                        </a:rPr>
                        <a:t>16:30-17:00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Summary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515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4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9C24-03F9-4CD0-702C-8F92841E8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hypotheses types</a:t>
            </a:r>
            <a:endParaRPr lang="en-D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A7CE58C-DA47-EC40-997A-F02FD0E2F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270278"/>
              </p:ext>
            </p:extLst>
          </p:nvPr>
        </p:nvGraphicFramePr>
        <p:xfrm>
          <a:off x="1854387" y="2156586"/>
          <a:ext cx="8126603" cy="32210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08572">
                  <a:extLst>
                    <a:ext uri="{9D8B030D-6E8A-4147-A177-3AD203B41FA5}">
                      <a16:colId xmlns:a16="http://schemas.microsoft.com/office/drawing/2014/main" val="227772568"/>
                    </a:ext>
                  </a:extLst>
                </a:gridCol>
                <a:gridCol w="1208572">
                  <a:extLst>
                    <a:ext uri="{9D8B030D-6E8A-4147-A177-3AD203B41FA5}">
                      <a16:colId xmlns:a16="http://schemas.microsoft.com/office/drawing/2014/main" val="625051596"/>
                    </a:ext>
                  </a:extLst>
                </a:gridCol>
                <a:gridCol w="1412315">
                  <a:extLst>
                    <a:ext uri="{9D8B030D-6E8A-4147-A177-3AD203B41FA5}">
                      <a16:colId xmlns:a16="http://schemas.microsoft.com/office/drawing/2014/main" val="1112695490"/>
                    </a:ext>
                  </a:extLst>
                </a:gridCol>
                <a:gridCol w="2536078">
                  <a:extLst>
                    <a:ext uri="{9D8B030D-6E8A-4147-A177-3AD203B41FA5}">
                      <a16:colId xmlns:a16="http://schemas.microsoft.com/office/drawing/2014/main" val="3219195597"/>
                    </a:ext>
                  </a:extLst>
                </a:gridCol>
                <a:gridCol w="1761066">
                  <a:extLst>
                    <a:ext uri="{9D8B030D-6E8A-4147-A177-3AD203B41FA5}">
                      <a16:colId xmlns:a16="http://schemas.microsoft.com/office/drawing/2014/main" val="1140585528"/>
                    </a:ext>
                  </a:extLst>
                </a:gridCol>
              </a:tblGrid>
              <a:tr h="6607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Input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Output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Stochastic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Meaning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Example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333754"/>
                  </a:ext>
                </a:extLst>
              </a:tr>
              <a:tr h="330352">
                <a:tc rowSpan="2"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Domain object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No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Single domain object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Shape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990270"/>
                  </a:ext>
                </a:extLst>
              </a:tr>
              <a:tr h="330352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Yes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Graded category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Cup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910863"/>
                  </a:ext>
                </a:extLst>
              </a:tr>
              <a:tr h="33035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Domain object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Boolean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No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Category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Primes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346023"/>
                  </a:ext>
                </a:extLst>
              </a:tr>
              <a:tr h="330352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Yes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Graded category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559638"/>
                  </a:ext>
                </a:extLst>
              </a:tr>
              <a:tr h="33035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Domain object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Domain object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No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Transformation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Adding 3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397727"/>
                  </a:ext>
                </a:extLst>
              </a:tr>
              <a:tr h="330352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Yes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Stochastic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transf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Jumping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767785"/>
                  </a:ext>
                </a:extLst>
              </a:tr>
              <a:tr h="3303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…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…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…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…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047773"/>
                  </a:ext>
                </a:extLst>
              </a:tr>
            </a:tbl>
          </a:graphicData>
        </a:graphic>
      </p:graphicFrame>
      <p:pic>
        <p:nvPicPr>
          <p:cNvPr id="5" name="Picture 4" descr="\documentclass{article}&#10;\usepackage{amsmath}&#10;\pagestyle{empty}&#10;\begin{document}&#10;&#10;$\emptyset$&#10;&#10;\end{document}" title="IguanaTex Bitmap Display">
            <a:extLst>
              <a:ext uri="{FF2B5EF4-FFF2-40B4-BE49-F238E27FC236}">
                <a16:creationId xmlns:a16="http://schemas.microsoft.com/office/drawing/2014/main" id="{306B2B32-EA32-2038-D7EE-77FFF3A7DA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32" y="3057676"/>
            <a:ext cx="93257" cy="1947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79CC38-B356-EA83-AC1B-CBD77D8DE6D1}"/>
              </a:ext>
            </a:extLst>
          </p:cNvPr>
          <p:cNvSpPr/>
          <p:nvPr/>
        </p:nvSpPr>
        <p:spPr>
          <a:xfrm>
            <a:off x="8669867" y="2868990"/>
            <a:ext cx="866019" cy="275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9300A2-3047-DB29-8A16-2AB9B6A4A45E}"/>
              </a:ext>
            </a:extLst>
          </p:cNvPr>
          <p:cNvSpPr/>
          <p:nvPr/>
        </p:nvSpPr>
        <p:spPr>
          <a:xfrm>
            <a:off x="8669866" y="3237905"/>
            <a:ext cx="866019" cy="275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8D3CE-4AC5-F40A-A37D-0A68356337AF}"/>
              </a:ext>
            </a:extLst>
          </p:cNvPr>
          <p:cNvSpPr/>
          <p:nvPr/>
        </p:nvSpPr>
        <p:spPr>
          <a:xfrm>
            <a:off x="8633582" y="3623754"/>
            <a:ext cx="866019" cy="275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6AF654-DE98-9E29-231F-0C3831CCFC4C}"/>
              </a:ext>
            </a:extLst>
          </p:cNvPr>
          <p:cNvSpPr/>
          <p:nvPr/>
        </p:nvSpPr>
        <p:spPr>
          <a:xfrm>
            <a:off x="8585201" y="4339796"/>
            <a:ext cx="1042609" cy="275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062606-CCBF-64F5-7884-736F7BC7728D}"/>
              </a:ext>
            </a:extLst>
          </p:cNvPr>
          <p:cNvSpPr/>
          <p:nvPr/>
        </p:nvSpPr>
        <p:spPr>
          <a:xfrm>
            <a:off x="8502953" y="4696617"/>
            <a:ext cx="1124857" cy="275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945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2E84-6043-82CD-920C-A9F12629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1FF7C-B974-4F58-7A0A-CA4070E4C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7438" cy="4351338"/>
          </a:xfrm>
        </p:spPr>
        <p:txBody>
          <a:bodyPr anchor="ctr"/>
          <a:lstStyle/>
          <a:p>
            <a:r>
              <a:rPr lang="en-US" dirty="0"/>
              <a:t>We saw how to construct a model of category learning w/ a </a:t>
            </a:r>
            <a:r>
              <a:rPr lang="en-US" dirty="0" err="1"/>
              <a:t>pLoT</a:t>
            </a:r>
            <a:endParaRPr lang="en-US" dirty="0"/>
          </a:p>
          <a:p>
            <a:r>
              <a:rPr lang="en-US" dirty="0"/>
              <a:t>Two example domains:</a:t>
            </a:r>
          </a:p>
          <a:p>
            <a:pPr lvl="1"/>
            <a:r>
              <a:rPr lang="en-US" dirty="0"/>
              <a:t>Shapes</a:t>
            </a:r>
          </a:p>
          <a:p>
            <a:pPr lvl="1"/>
            <a:r>
              <a:rPr lang="en-US" dirty="0"/>
              <a:t>Sounds</a:t>
            </a:r>
          </a:p>
          <a:p>
            <a:pPr lvl="1"/>
            <a:r>
              <a:rPr lang="en-US" dirty="0"/>
              <a:t>Many more to be explored!</a:t>
            </a:r>
          </a:p>
          <a:p>
            <a:r>
              <a:rPr lang="en-US" dirty="0"/>
              <a:t>Next step: Literature using this kind of model.</a:t>
            </a:r>
            <a:endParaRPr lang="en-D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90FD5E-312A-CE0D-5DD7-423B38430E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841341"/>
              </p:ext>
            </p:extLst>
          </p:nvPr>
        </p:nvGraphicFramePr>
        <p:xfrm>
          <a:off x="6974286" y="2100086"/>
          <a:ext cx="4429103" cy="3802416"/>
        </p:xfrm>
        <a:graphic>
          <a:graphicData uri="http://schemas.openxmlformats.org/drawingml/2006/table">
            <a:tbl>
              <a:tblPr/>
              <a:tblGrid>
                <a:gridCol w="1314096">
                  <a:extLst>
                    <a:ext uri="{9D8B030D-6E8A-4147-A177-3AD203B41FA5}">
                      <a16:colId xmlns:a16="http://schemas.microsoft.com/office/drawing/2014/main" val="337463267"/>
                    </a:ext>
                  </a:extLst>
                </a:gridCol>
                <a:gridCol w="3115007">
                  <a:extLst>
                    <a:ext uri="{9D8B030D-6E8A-4147-A177-3AD203B41FA5}">
                      <a16:colId xmlns:a16="http://schemas.microsoft.com/office/drawing/2014/main" val="3286455243"/>
                    </a:ext>
                  </a:extLst>
                </a:gridCol>
              </a:tblGrid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DE" sz="1600" b="0" dirty="0">
                          <a:effectLst/>
                        </a:rPr>
                        <a:t>9:00-10:20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Introduction: </a:t>
                      </a:r>
                    </a:p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On the very idea of an </a:t>
                      </a:r>
                      <a:r>
                        <a:rPr lang="en-US" sz="1600" b="0" dirty="0" err="1">
                          <a:effectLst/>
                        </a:rPr>
                        <a:t>LoT</a:t>
                      </a:r>
                      <a:endParaRPr lang="en-US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007968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DE" sz="1600" dirty="0">
                          <a:effectLst/>
                        </a:rPr>
                        <a:t>10:40-12:30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Technical background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488022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DE" sz="1600">
                          <a:effectLst/>
                        </a:rPr>
                        <a:t>12:30-13:30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Lunch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88470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1" dirty="0">
                          <a:effectLst/>
                        </a:rPr>
                        <a:t>13:30-15:00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Bayesian program induction </a:t>
                      </a:r>
                    </a:p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(LOTlib3)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156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15:20-16:30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Case studies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703649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DE" sz="1600" dirty="0">
                          <a:effectLst/>
                        </a:rPr>
                        <a:t>16:30-17:00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Summary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515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37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D415-CE88-4651-44DC-C80D95395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there’s time left…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5D2F1-7FC0-444A-80FF-99A807AB4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Construct a grammar</a:t>
            </a:r>
          </a:p>
          <a:p>
            <a:r>
              <a:rPr lang="en-US" dirty="0"/>
              <a:t>Grammar for categorization based on binary features</a:t>
            </a:r>
          </a:p>
          <a:p>
            <a:r>
              <a:rPr lang="en-US" dirty="0"/>
              <a:t>Grammar for encoding binary strings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Improve the two discussed grammars</a:t>
            </a:r>
          </a:p>
          <a:p>
            <a:r>
              <a:rPr lang="en-US" dirty="0"/>
              <a:t>Modify the shape and sound grammars to be more cognitively plausible.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3329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517B5-3736-69CE-07ED-CB4BA0EA1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session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A5FEB-B4CB-8239-0614-218A96FED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499113" cy="4351338"/>
          </a:xfrm>
        </p:spPr>
        <p:txBody>
          <a:bodyPr anchor="ctr"/>
          <a:lstStyle/>
          <a:p>
            <a:r>
              <a:rPr lang="en-US" dirty="0"/>
              <a:t>We’ll consider two examples</a:t>
            </a:r>
          </a:p>
          <a:p>
            <a:endParaRPr lang="en-US" dirty="0"/>
          </a:p>
          <a:p>
            <a:r>
              <a:rPr lang="en-US" dirty="0"/>
              <a:t>Combine the technical tools</a:t>
            </a:r>
          </a:p>
          <a:p>
            <a:endParaRPr lang="en-US" dirty="0"/>
          </a:p>
          <a:p>
            <a:r>
              <a:rPr lang="en-US" dirty="0"/>
              <a:t>Build up to a </a:t>
            </a:r>
            <a:r>
              <a:rPr lang="en-US" dirty="0" err="1"/>
              <a:t>pLoT</a:t>
            </a:r>
            <a:r>
              <a:rPr lang="en-US" dirty="0"/>
              <a:t> category learning simulation</a:t>
            </a:r>
            <a:endParaRPr lang="en-DE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9578E4B-1A77-5050-872C-5D1FDA3FB6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769593"/>
              </p:ext>
            </p:extLst>
          </p:nvPr>
        </p:nvGraphicFramePr>
        <p:xfrm>
          <a:off x="6096000" y="2003325"/>
          <a:ext cx="4429103" cy="3802416"/>
        </p:xfrm>
        <a:graphic>
          <a:graphicData uri="http://schemas.openxmlformats.org/drawingml/2006/table">
            <a:tbl>
              <a:tblPr/>
              <a:tblGrid>
                <a:gridCol w="1314096">
                  <a:extLst>
                    <a:ext uri="{9D8B030D-6E8A-4147-A177-3AD203B41FA5}">
                      <a16:colId xmlns:a16="http://schemas.microsoft.com/office/drawing/2014/main" val="337463267"/>
                    </a:ext>
                  </a:extLst>
                </a:gridCol>
                <a:gridCol w="3115007">
                  <a:extLst>
                    <a:ext uri="{9D8B030D-6E8A-4147-A177-3AD203B41FA5}">
                      <a16:colId xmlns:a16="http://schemas.microsoft.com/office/drawing/2014/main" val="3286455243"/>
                    </a:ext>
                  </a:extLst>
                </a:gridCol>
              </a:tblGrid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DE" sz="1600" b="0" dirty="0">
                          <a:effectLst/>
                        </a:rPr>
                        <a:t>9:00-10:20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Introduction: </a:t>
                      </a:r>
                    </a:p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On the very idea of an </a:t>
                      </a:r>
                      <a:r>
                        <a:rPr lang="en-US" sz="1600" b="0" dirty="0" err="1">
                          <a:effectLst/>
                        </a:rPr>
                        <a:t>LoT</a:t>
                      </a:r>
                      <a:endParaRPr lang="en-US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007968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DE" sz="1600" dirty="0">
                          <a:effectLst/>
                        </a:rPr>
                        <a:t>10:40-12:30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Technical background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488022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DE" sz="1600">
                          <a:effectLst/>
                        </a:rPr>
                        <a:t>12:30-13:30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Lunch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88470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1" dirty="0">
                          <a:effectLst/>
                        </a:rPr>
                        <a:t>13:30-15:00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Bayesian program induction </a:t>
                      </a:r>
                    </a:p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(LOTlib3)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156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15:20-16:30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Case studies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703649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DE" sz="1600" dirty="0">
                          <a:effectLst/>
                        </a:rPr>
                        <a:t>16:30-17:00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Summary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515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19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E630-C715-D55B-8747-7E5A5B357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The visual domain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04FA7-3787-D044-6F03-38DC3BABB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5096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13A51-30E9-F45A-5824-B97F477A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Shape grammar</a:t>
            </a:r>
            <a:endParaRPr lang="en-DE" dirty="0"/>
          </a:p>
        </p:txBody>
      </p:sp>
      <p:pic>
        <p:nvPicPr>
          <p:cNvPr id="9" name="Picture 8" descr="\documentclass{article}&#10;\usepackage{amsmath}&#10;\pagestyle{empty}&#10;\begin{document}&#10;&#10;\begin{align*}&#10;\langle\text{START}\rangle &#10;&amp;\rightarrow &#10;\text{chain}(\langle\text{DRAWING}\rangle) \\&#10;\langle\text{DRAWING}\rangle &#10;&amp;\rightarrow &#10;\langle\text{MOVEMENT}\rangle,\langle\text{DRAWING}\rangle \\&#10;&amp;\rightarrow &#10;\epsilon&#10;\\&#10;\langle\text{MOVEMENT}\rangle &#10;&amp;\rightarrow  &#10;\text{forward}(\langle\text{DISTANCE}\rangle) \\&#10;&amp;\rightarrow &#10;\text{backward}(\langle\text{DISTANCE}\rangle) \\&#10;&amp;\rightarrow &#10;\text{right}(\langle\text{ANGLE}\rangle) \\&#10;&amp;\rightarrow &#10;\text{left}(\langle\text{ANGLE}\rangle) \\&#10;&amp;\rightarrow &#10;\text{circle}(\langle\text{DISTANCE}\rangle, \langle\text{ANGLE}\rangle) \\&#10;&amp;\rightarrow &#10;\text{goto}(0,0)&#10;\\&#10;\langle\text{DISTANCE}\rangle &#10;&amp;\rightarrow 50 \mid 100 \mid 120&#10;\\&#10;\langle\text{ANGLE}\rangle &#10;&amp;\rightarrow 30 \mid 60 \mid 90 \mid 170&#10;\end{align*}&#10;&#10;&#10;\end{document}" title="IguanaTex Bitmap Display">
            <a:extLst>
              <a:ext uri="{FF2B5EF4-FFF2-40B4-BE49-F238E27FC236}">
                <a16:creationId xmlns:a16="http://schemas.microsoft.com/office/drawing/2014/main" id="{4FB6A979-1EEC-B771-5021-DE02F2532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4" y="2271606"/>
            <a:ext cx="4669860" cy="3373138"/>
          </a:xfrm>
          <a:prstGeom prst="rect">
            <a:avLst/>
          </a:prstGeom>
        </p:spPr>
      </p:pic>
      <p:pic>
        <p:nvPicPr>
          <p:cNvPr id="17" name="Picture 16" descr="\documentclass{standalone}&#10;\usepackage{qtree}&#10;&#10;\begin{document}&#10;&#10;\Tree [.START &#10;  [ &#10;    chain &#10;    [.DRAWING &#10;      [.MOVEMENT forward  [.DISTANCE 100 ] ] &#10;      [.DRAWING &#10;        [.MOVEMENT &#10;          circle &#10;          [.DISTANCE 50 ]&#10;          [.ANGLE 90 ] &#10;        ] &#10;        [.DRAWING &#10;          [.MOVEMENT forward [.DISTANCE 100 ] ]&#10;          [.DRAWING $\epsilon$ ]&#10;        ]&#10;      ]&#10;    ] &#10;  ] &#10;]&#10;&#10;\end{document}" title="IguanaTex Bitmap Display">
            <a:extLst>
              <a:ext uri="{FF2B5EF4-FFF2-40B4-BE49-F238E27FC236}">
                <a16:creationId xmlns:a16="http://schemas.microsoft.com/office/drawing/2014/main" id="{DAC75C0A-77DE-9BDF-EF86-3F46DD1F904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110" y="2403724"/>
            <a:ext cx="5717949" cy="353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1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83AA-B1EA-0CDD-B875-20A0000D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Shape semantics</a:t>
            </a:r>
            <a:endParaRPr lang="en-DE" dirty="0"/>
          </a:p>
        </p:txBody>
      </p:sp>
      <p:pic>
        <p:nvPicPr>
          <p:cNvPr id="6" name="Picture 5" descr="\documentclass{article}&#10;\usepackage{amsmath}&#10;\pagestyle{empty}&#10;\begin{document}&#10;&#10;chain(right(60),circle(100,60),forward(120),goto(0,0),circle(50,170),backward(120),right(170),circle(50,90),goto(0,0),right(170),forward(120),right(90),)&#10;&#10;\end{document}" title="IguanaTex Bitmap Display">
            <a:extLst>
              <a:ext uri="{FF2B5EF4-FFF2-40B4-BE49-F238E27FC236}">
                <a16:creationId xmlns:a16="http://schemas.microsoft.com/office/drawing/2014/main" id="{C233D99D-F902-9C78-FCF9-4D3C91A21D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5" y="4754080"/>
            <a:ext cx="10566952" cy="162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E4EF6-6157-C412-537D-F03B7032821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2796" y="3505302"/>
            <a:ext cx="2757759" cy="2987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D0246C-805A-2F03-A4F6-04565904731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84956" y="1711667"/>
            <a:ext cx="2110923" cy="1878493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chain(forward(100), circle(50,90), forward(100),)&#10;&#10;\end{document}" title="IguanaTex Bitmap Display">
            <a:extLst>
              <a:ext uri="{FF2B5EF4-FFF2-40B4-BE49-F238E27FC236}">
                <a16:creationId xmlns:a16="http://schemas.microsoft.com/office/drawing/2014/main" id="{7C9CB20C-22E3-49D4-4DA9-9F4F3962BE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13" y="2523438"/>
            <a:ext cx="5320048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8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6628-F5B2-ACFF-494C-16E382E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Shape observations</a:t>
            </a:r>
            <a:endParaRPr lang="en-DE" dirty="0"/>
          </a:p>
        </p:txBody>
      </p:sp>
      <p:pic>
        <p:nvPicPr>
          <p:cNvPr id="11" name="Picture 10" descr="A collage of images of yellow and purple squares&#10;&#10;Description automatically generated">
            <a:extLst>
              <a:ext uri="{FF2B5EF4-FFF2-40B4-BE49-F238E27FC236}">
                <a16:creationId xmlns:a16="http://schemas.microsoft.com/office/drawing/2014/main" id="{96C4FBA3-B247-B6AC-012E-920927B6E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127" y="178108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2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6628-F5B2-ACFF-494C-16E382E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Priors and likelihoods</a:t>
            </a:r>
            <a:endParaRPr lang="en-DE" dirty="0"/>
          </a:p>
        </p:txBody>
      </p:sp>
      <p:pic>
        <p:nvPicPr>
          <p:cNvPr id="19" name="Picture 18" descr="\documentclass{article}&#10;\usepackage{amsmath}&#10;\pagestyle{empty}&#10;\begin{document}&#10;&#10;$P( \text{shape} )$ is high&#10;&#10;\end{document}" title="IguanaTex Bitmap Display">
            <a:extLst>
              <a:ext uri="{FF2B5EF4-FFF2-40B4-BE49-F238E27FC236}">
                <a16:creationId xmlns:a16="http://schemas.microsoft.com/office/drawing/2014/main" id="{322F2656-D823-A27C-E706-D9AE5EAF2F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28877" y="2505842"/>
            <a:ext cx="1477609" cy="207267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$P( \text{shape} )$ is low(er)&#10;&#10;\end{document}" title="IguanaTex Bitmap Display">
            <a:extLst>
              <a:ext uri="{FF2B5EF4-FFF2-40B4-BE49-F238E27FC236}">
                <a16:creationId xmlns:a16="http://schemas.microsoft.com/office/drawing/2014/main" id="{F071A3C2-AB27-19A0-4A28-BED54856B1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45756" y="5335773"/>
            <a:ext cx="1712143" cy="208045"/>
          </a:xfrm>
          <a:prstGeom prst="rect">
            <a:avLst/>
          </a:prstGeom>
        </p:spPr>
      </p:pic>
      <p:pic>
        <p:nvPicPr>
          <p:cNvPr id="24" name="Picture 23" descr="A collage of yellow and purple squares&#10;&#10;Description automatically generated">
            <a:extLst>
              <a:ext uri="{FF2B5EF4-FFF2-40B4-BE49-F238E27FC236}">
                <a16:creationId xmlns:a16="http://schemas.microsoft.com/office/drawing/2014/main" id="{AE012269-50EC-BE22-8C07-6CD1E845D5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87"/>
          <a:stretch/>
        </p:blipFill>
        <p:spPr>
          <a:xfrm>
            <a:off x="838200" y="1906738"/>
            <a:ext cx="1528164" cy="4389129"/>
          </a:xfrm>
          <a:prstGeom prst="rect">
            <a:avLst/>
          </a:prstGeom>
        </p:spPr>
      </p:pic>
      <p:pic>
        <p:nvPicPr>
          <p:cNvPr id="27" name="Picture 26" descr="A collage of yellow and purple squares&#10;&#10;Description automatically generated">
            <a:extLst>
              <a:ext uri="{FF2B5EF4-FFF2-40B4-BE49-F238E27FC236}">
                <a16:creationId xmlns:a16="http://schemas.microsoft.com/office/drawing/2014/main" id="{28284F6E-6B7F-0461-5356-5DB7441816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3" r="50300"/>
          <a:stretch/>
        </p:blipFill>
        <p:spPr>
          <a:xfrm>
            <a:off x="3823102" y="1906738"/>
            <a:ext cx="1394979" cy="4389129"/>
          </a:xfrm>
          <a:prstGeom prst="rect">
            <a:avLst/>
          </a:prstGeom>
        </p:spPr>
      </p:pic>
      <p:pic>
        <p:nvPicPr>
          <p:cNvPr id="28" name="Picture 27" descr="A collage of yellow and purple squares&#10;&#10;Description automatically generated">
            <a:extLst>
              <a:ext uri="{FF2B5EF4-FFF2-40B4-BE49-F238E27FC236}">
                <a16:creationId xmlns:a16="http://schemas.microsoft.com/office/drawing/2014/main" id="{BA98D430-D3FE-E322-30E9-2C40B4D9FB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0" r="25187"/>
          <a:stretch/>
        </p:blipFill>
        <p:spPr>
          <a:xfrm>
            <a:off x="6674819" y="1906738"/>
            <a:ext cx="1449765" cy="4389129"/>
          </a:xfrm>
          <a:prstGeom prst="rect">
            <a:avLst/>
          </a:prstGeom>
        </p:spPr>
      </p:pic>
      <p:pic>
        <p:nvPicPr>
          <p:cNvPr id="29" name="Picture 28" descr="A collage of yellow and purple squares&#10;&#10;Description automatically generated">
            <a:extLst>
              <a:ext uri="{FF2B5EF4-FFF2-40B4-BE49-F238E27FC236}">
                <a16:creationId xmlns:a16="http://schemas.microsoft.com/office/drawing/2014/main" id="{F881480A-3014-486F-E3CF-6E75E98E96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3"/>
          <a:stretch/>
        </p:blipFill>
        <p:spPr>
          <a:xfrm>
            <a:off x="9581321" y="1906738"/>
            <a:ext cx="1507943" cy="4389129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03B24E-3BCA-BF59-AB88-09C44DE105EF}"/>
              </a:ext>
            </a:extLst>
          </p:cNvPr>
          <p:cNvCxnSpPr>
            <a:cxnSpLocks/>
          </p:cNvCxnSpPr>
          <p:nvPr/>
        </p:nvCxnSpPr>
        <p:spPr>
          <a:xfrm>
            <a:off x="3105979" y="1585291"/>
            <a:ext cx="0" cy="491433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C77F312-B40D-E028-B723-A82DAB072459}"/>
              </a:ext>
            </a:extLst>
          </p:cNvPr>
          <p:cNvSpPr txBox="1"/>
          <p:nvPr/>
        </p:nvSpPr>
        <p:spPr>
          <a:xfrm>
            <a:off x="3155674" y="1429417"/>
            <a:ext cx="28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</a:t>
            </a:r>
            <a:endParaRPr lang="en-D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3E118C-EDEB-8AE5-B816-A62E8FB7F27C}"/>
              </a:ext>
            </a:extLst>
          </p:cNvPr>
          <p:cNvSpPr txBox="1"/>
          <p:nvPr/>
        </p:nvSpPr>
        <p:spPr>
          <a:xfrm>
            <a:off x="3732087" y="6233540"/>
            <a:ext cx="157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Noise level 1</a:t>
            </a:r>
            <a:endParaRPr lang="en-DE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D2273A-1E78-30F4-EC22-AE4B62AD0641}"/>
              </a:ext>
            </a:extLst>
          </p:cNvPr>
          <p:cNvSpPr txBox="1"/>
          <p:nvPr/>
        </p:nvSpPr>
        <p:spPr>
          <a:xfrm>
            <a:off x="6611197" y="6233540"/>
            <a:ext cx="157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Noise level 2</a:t>
            </a:r>
            <a:endParaRPr lang="en-DE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4077A7-0D40-FD3D-BDE0-6CED9B9AE0A9}"/>
              </a:ext>
            </a:extLst>
          </p:cNvPr>
          <p:cNvSpPr txBox="1"/>
          <p:nvPr/>
        </p:nvSpPr>
        <p:spPr>
          <a:xfrm>
            <a:off x="9553929" y="6233540"/>
            <a:ext cx="157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Noise level 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443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6CE54-E0C6-50D0-6C99-B4977B147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 in the shape grammar</a:t>
            </a:r>
            <a:endParaRPr lang="en-DE" dirty="0"/>
          </a:p>
        </p:txBody>
      </p:sp>
      <p:pic>
        <p:nvPicPr>
          <p:cNvPr id="11" name="Picture 10" descr="\documentclass{article}&#10;\usepackage{amsmath}&#10;\pagestyle{empty}&#10;\begin{document}&#10;&#10;chain(&#10;&#10;circle\_(50,90),&#10;&#10;backward\_(10),&#10;&#10;right\_(90),&#10;&#10;right\_(170),&#10;&#10;right\_(30),&#10;&#10;forward\_(10),&#10;&#10;right\_(90),&#10;&#10;left\_(170),&#10;&#10;goto\_(0,0),&#10;&#10;circle\_(20,60),&#10;&#10;right\_(30),&#10;&#10;goto\_(0,0),&#10;&#10;goto\_(0,0),&#10;&#10;goto\_(0,0),&#10;&#10;backward\_(20),&#10;&#10;forward\_(20),&#10;&#10;goto\_(0,0),&#10;&#10;circle\_(10,60),&#10;&#10;circle\_(20,60),&#10;&#10;circle\_(50,60),&#10;&#10;left\_(170),&#10;&#10;goto\_(0,0),&#10;&#10;right\_(60),&#10;&#10;left\_(30),&#10;&#10;)&#10;&#10;&#10;\end{document}" title="IguanaTex Bitmap Display">
            <a:extLst>
              <a:ext uri="{FF2B5EF4-FFF2-40B4-BE49-F238E27FC236}">
                <a16:creationId xmlns:a16="http://schemas.microsoft.com/office/drawing/2014/main" id="{2AE74A35-8DA6-435B-4317-9173B1D95A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50" y="2071419"/>
            <a:ext cx="827701" cy="3973699"/>
          </a:xfrm>
          <a:prstGeom prst="rect">
            <a:avLst/>
          </a:prstGeom>
        </p:spPr>
      </p:pic>
      <p:pic>
        <p:nvPicPr>
          <p:cNvPr id="15" name="Content Placeholder 1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BBA1C1E5-8072-8E00-0312-F5B8C5BC7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81"/>
          <a:stretch/>
        </p:blipFill>
        <p:spPr>
          <a:xfrm>
            <a:off x="1844375" y="2221397"/>
            <a:ext cx="9941785" cy="2669918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0FB9CEF-8E8B-1DAE-AAA3-C746A6B58708}"/>
              </a:ext>
            </a:extLst>
          </p:cNvPr>
          <p:cNvGrpSpPr/>
          <p:nvPr/>
        </p:nvGrpSpPr>
        <p:grpSpPr>
          <a:xfrm>
            <a:off x="5758469" y="4930019"/>
            <a:ext cx="4939717" cy="1013002"/>
            <a:chOff x="5758469" y="4930019"/>
            <a:chExt cx="4939717" cy="1013002"/>
          </a:xfrm>
        </p:grpSpPr>
        <p:pic>
          <p:nvPicPr>
            <p:cNvPr id="17" name="Picture 16" descr="\documentclass{article}&#10;\usepackage{amsmath}&#10;\pagestyle{empty}&#10;\begin{document}&#10;&#10;chain(circle\_(50,90),goto\_(0,0),forward\_(20),goto\_(0,0),backward\_(20),)&#10;&#10;\end{document}" title="IguanaTex Bitmap Display">
              <a:extLst>
                <a:ext uri="{FF2B5EF4-FFF2-40B4-BE49-F238E27FC236}">
                  <a16:creationId xmlns:a16="http://schemas.microsoft.com/office/drawing/2014/main" id="{DBC444EC-51DE-29F1-68FB-D77E94A3CB0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469" y="5779603"/>
              <a:ext cx="4939717" cy="163418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106DD3C-9AF6-AECD-7CC8-E3ECA2450ECA}"/>
                </a:ext>
              </a:extLst>
            </p:cNvPr>
            <p:cNvCxnSpPr>
              <a:cxnSpLocks/>
            </p:cNvCxnSpPr>
            <p:nvPr/>
          </p:nvCxnSpPr>
          <p:spPr>
            <a:xfrm>
              <a:off x="8105361" y="4930019"/>
              <a:ext cx="0" cy="78001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411AA1-626E-F95D-65AE-72B175E2B69C}"/>
              </a:ext>
            </a:extLst>
          </p:cNvPr>
          <p:cNvSpPr txBox="1"/>
          <p:nvPr/>
        </p:nvSpPr>
        <p:spPr>
          <a:xfrm>
            <a:off x="2215848" y="2099734"/>
            <a:ext cx="183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shape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F0ABEA-05E6-61E9-D4A3-F9CAB900FA20}"/>
              </a:ext>
            </a:extLst>
          </p:cNvPr>
          <p:cNvSpPr txBox="1"/>
          <p:nvPr/>
        </p:nvSpPr>
        <p:spPr>
          <a:xfrm>
            <a:off x="4431341" y="2099734"/>
            <a:ext cx="234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Noisy observation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81BEE-D359-67D9-258D-5735BBE10C26}"/>
              </a:ext>
            </a:extLst>
          </p:cNvPr>
          <p:cNvSpPr txBox="1"/>
          <p:nvPr/>
        </p:nvSpPr>
        <p:spPr>
          <a:xfrm>
            <a:off x="6873890" y="2102154"/>
            <a:ext cx="234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Higher posterior shape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A7002-A85B-B34F-4615-A48866036FB1}"/>
              </a:ext>
            </a:extLst>
          </p:cNvPr>
          <p:cNvSpPr txBox="1"/>
          <p:nvPr/>
        </p:nvSpPr>
        <p:spPr>
          <a:xfrm>
            <a:off x="9278776" y="2099734"/>
            <a:ext cx="234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Posterior mean</a:t>
            </a:r>
            <a:endParaRPr lang="en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3BF976-FB15-0C39-AE89-0258B042544A}"/>
              </a:ext>
            </a:extLst>
          </p:cNvPr>
          <p:cNvSpPr/>
          <p:nvPr/>
        </p:nvSpPr>
        <p:spPr>
          <a:xfrm>
            <a:off x="4334358" y="1926956"/>
            <a:ext cx="2510968" cy="3197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3DF3B8-33E8-1258-0CCF-B28B4CAC0940}"/>
              </a:ext>
            </a:extLst>
          </p:cNvPr>
          <p:cNvSpPr/>
          <p:nvPr/>
        </p:nvSpPr>
        <p:spPr>
          <a:xfrm>
            <a:off x="6791821" y="1926955"/>
            <a:ext cx="2510968" cy="3197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D89F1A-FB7B-8A70-00CC-ABEE04936648}"/>
              </a:ext>
            </a:extLst>
          </p:cNvPr>
          <p:cNvSpPr/>
          <p:nvPr/>
        </p:nvSpPr>
        <p:spPr>
          <a:xfrm>
            <a:off x="9288842" y="1926955"/>
            <a:ext cx="2510968" cy="3197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9062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92,501"/>
  <p:tag name="ORIGINALWIDTH" val="2758,905"/>
  <p:tag name="OUTPUTTYPE" val="PNG"/>
  <p:tag name="IGUANATEXVERSION" val="160"/>
  <p:tag name="LATEXADDIN" val="\documentclass{article}&#10;\usepackage{amsmath}&#10;\pagestyle{empty}&#10;\begin{document}&#10;&#10;\begin{align*}&#10;\langle\text{START}\rangle &#10;&amp;\rightarrow &#10;\text{chain}(\langle\text{DRAWING}\rangle) \\&#10;\langle\text{DRAWING}\rangle &#10;&amp;\rightarrow &#10;\langle\text{MOVEMENT}\rangle,\langle\text{DRAWING}\rangle \\&#10;&amp;\rightarrow &#10;\epsilon&#10;\\&#10;\langle\text{MOVEMENT}\rangle &#10;&amp;\rightarrow  &#10;\text{forward}(\langle\text{DISTANCE}\rangle) \\&#10;&amp;\rightarrow &#10;\text{backward}(\langle\text{DISTANCE}\rangle) \\&#10;&amp;\rightarrow &#10;\text{right}(\langle\text{ANGLE}\rangle) \\&#10;&amp;\rightarrow &#10;\text{left}(\langle\text{ANGLE}\rangle) \\&#10;&amp;\rightarrow &#10;\text{circle}(\langle\text{DISTANCE}\rangle, \langle\text{ANGLE}\rangle) \\&#10;&amp;\rightarrow &#10;\text{goto}(0,0)&#10;\\&#10;\langle\text{DISTANCE}\rangle &#10;&amp;\rightarrow 50 \mid 100 \mid 120&#10;\\&#10;\langle\text{ANGLE}\rangle &#10;&amp;\rightarrow 30 \mid 60 \mid 90 \mid 170&#10;\end{align*}&#10;&#10;&#10;\end{document}"/>
  <p:tag name="IGUANATEXSIZE" val="20"/>
  <p:tag name="IGUANATEXCURSOR" val="17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5,009"/>
  <p:tag name="ORIGINALWIDTH" val="2807,642"/>
  <p:tag name="OUTPUTTYPE" val="PNG"/>
  <p:tag name="IGUANATEXVERSION" val="160"/>
  <p:tag name="LATEXADDIN" val="\documentclass{standalone}&#10;\usepackage{qtree}&#10;&#10;\begin{document}&#10;&#10;\Tree [.TUNE&#10;        [.successive &#10;            [.NOTE &#10;                [.FREQ [.{A} ] ] &#10;                [.TIME [.{0.1} ] ] ] &#10;            [.melt &#10;                [.NOTE &#10;                    [.FREQ [.{B} ] ] &#10;                    [.TIME [.{0.2} ] ] ] &#10;                [.NOTE &#10;                    [.FREQ [.{C} ] ] &#10;                    [.TIME [.{0.3} ] ] ] ] ] ]&#10;&#10;\end{document}"/>
  <p:tag name="IGUANATEXSIZE" val="20"/>
  <p:tag name="IGUANATEXCURSOR" val="7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57,443"/>
  <p:tag name="ORIGINALWIDTH" val="5996,25"/>
  <p:tag name="OUTPUTTYPE" val="PNG"/>
  <p:tag name="IGUANATEXVERSION" val="160"/>
  <p:tag name="LATEXADDIN" val="\documentclass{article}&#10;\usepackage{amsmath}&#10;\pagestyle{empty}&#10;\begin{document}&#10;&#10;&#10;successive(defineNote('D', 0.3), melt(defineNote('A', 0.3), &quot;&#10; &quot;melt(melt(melt(melt(defineNote('E', 1.), &quot;&#10; &quot;successive(melt(successive(defineNote('D', 0.6), successive(defineNote('E', &quot;&#10; &quot;0.6), defineNote('E', 0.6))), melt(successive(melt(melt(defineNote('C', &quot;&#10; &quot;0.3), successive(melt(melt(successive(successive(defineNote('G', 0.3), &quot;&#10; &quot;melt(defineNote('E', 1.), defineNote('A', 0.6))), successive(defineNote('A', &quot;&#10; &quot;0.6), successive(defineNote('E', 0.6), melt(defineNote('G', 0.3), &quot;&#10; &quot;melt(defineNote('G', 1.), successive(defineNote('A', 0.6), defineNote('D', &quot;&#10; &quot;0.3))))))), melt(defineNote('D', 0.6), successive(defineNote('C', 1.), &quot;&#10; &quot;successive(defineNote('D', 1.), defineNote('G', 1.))))), &quot;&#10; &quot;successive(successive(melt(defineNote('C', 1.), &quot;&#10; &quot;successive(successive(melt(melt(successive(melt(successive(melt(defineNote('E', &quot;&#10; &quot;0.3), defineNote('E', 0.6)), defineNote('E', 0.6)), defineNote('C', 0.3)), &quot;&#10; &quot;defineNote('A', 0.3)), defineNote('A', 0.6)), &quot;&#10; &quot;successive(melt(melt(defineNote('E', 0.3), defineNote('A', 1.)), &quot;&#10; &quot;successive(melt(defineNote('E', 1.), successive(defineNote('G', 0.3), &quot;&#10; &quot;successive(melt(melt(defineNote('D', 0.3), defineNote('D', 1.)), &quot;&#10; &quot;defineNote('A', 1.)), defineNote('A', 0.3)))), melt(defineNote('A', 0.3), &quot;&#10; &quot;melt(defineNote('E', 0.6), melt(successive(defineNote('A', 0.3), &quot;&#10; &quot;defineNote('C', 0.6)), melt(defineNote('C', 0.3), defineNote('E', &quot;&#10; &quot;0.3))))))), defineNote('E', 1.))), defineNote('E', 1.)), defineNote('A', &quot;&#10; &quot;0.3))), melt(defineNote('G', 1.), melt(defineNote('C', 1.), &quot;&#10; &quot;melt(defineNote('D', 0.6), defineNote('D', 0.6))))), defineNote('G', 1.))), &quot;&#10; &quot;successive(melt(defineNote('C', 0.6), successive(defineNote('G', 0.6), &quot;&#10; &quot;defineNote('C', 0.3))), successive(melt(defineNote('C', 0.6), &quot;&#10; &quot;defineNote('C', 1.)), defineNote('E', 0.6))))), defineNote('E', 0.3)), &quot;&#10; &quot;defineNote('D', 1.)), defineNote('D', 0.3))), melt(defineNote('C', 0.3), &quot;&#10; &quot;successive(defineNote('A', 0.6), successive(melt(successive(defineNote('E', &quot;&#10; &quot;0.3), successive(defineNote('D', 1.), defineNote('E', 0.3))), &quot;&#10; &quot;successive(melt(successive(melt(defineNote('G', 0.3), defineNote('D', 0.3)), &quot;&#10; &quot;successive(successive(defineNote('E', 1.), defineNote('C', 0.6)), &quot;&#10; &quot;successive(melt(defineNote('D', 0.3), defineNote('E', 0.3)), defineNote('D', &quot;&#10; &quot;0.6)))), defineNote('D', 0.6)), defineNote('E', 0.3))), defineNote('G', &quot;&#10; &quot;0.3)))))), defineNote('C', 0.3)), successive(melt(defineNote('D', 0.3), &quot;&#10; &quot;melt(melt(defineNote('A', 0.6), successive(successive(defineNote('C', 0.3), &quot;&#10; &quot;successive(defineNote('D', 1.), defineNote('A', 0.3))), defineNote('C', &quot;&#10; &quot;1.))), defineNote('G', 0.3))), defineNote('C', 1.))), &quot;&#10; &quot;successive(defineNote('D', 0.3), defineNote('E', 0.3)))))&#10;&#10;\end{document}"/>
  <p:tag name="IGUANATEXSIZE" val="20"/>
  <p:tag name="IGUANATEXCURSOR" val="279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203,975"/>
  <p:tag name="OUTPUTTYPE" val="PNG"/>
  <p:tag name="IGUANATEXVERSION" val="160"/>
  <p:tag name="LATEXADDIN" val="\documentclass{article}&#10;\usepackage{amsmath}&#10;\pagestyle{empty}&#10;\begin{document}&#10;&#10;&#10;melt(defineNote(E, 1), defineNote(D, 2))&#10;&#10;\end{document}"/>
  <p:tag name="IGUANATEXSIZE" val="20"/>
  <p:tag name="IGUANATEXCURSOR" val="12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85,48929"/>
  <p:tag name="OUTPUTTYPE" val="PNG"/>
  <p:tag name="IGUANATEXVERSION" val="160"/>
  <p:tag name="LATEXADDIN" val="\documentclass{article}&#10;\usepackage{amsmath}&#10;\pagestyle{empty}&#10;\begin{document}&#10;&#10;&#10;A&#10;&#10;\end{document}"/>
  <p:tag name="IGUANATEXSIZE" val="20"/>
  <p:tag name="IGUANATEXCURSOR" val="8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9096"/>
  <p:tag name="ORIGINALWIDTH" val="6752,156"/>
  <p:tag name="OUTPUTTYPE" val="PNG"/>
  <p:tag name="IGUANATEXVERSION" val="160"/>
  <p:tag name="LATEXADDIN" val="\documentclass{article}&#10;\usepackage{amsmath}&#10;\pagestyle{empty}&#10;\begin{document}&#10;&#10;successive(defineNote('G', 0.6), successive(defineNote('D', 0.6), successive(successive(successive(successive(defineNote('G', 0.3), melt(melt(defineNote('A', 0.3), successive(defineNote('C', 1.), defineNote('D', 0.3))), defineNote('G', 0.6))), defineNote('E', 0.6)), defineNote('E', 0.6)), successive(melt(melt(defineNote('E', 0.6), successive(defineNote('C', 0.3), defineNote('D', 1.))), defineNote('G', 0.3)), defineNote('G', 0.3)))))&#10;&#10;\end{document}"/>
  <p:tag name="IGUANATEXSIZE" val="20"/>
  <p:tag name="IGUANATEXCURSOR" val="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907,3865"/>
  <p:tag name="OUTPUTTYPE" val="PNG"/>
  <p:tag name="IGUANATEXVERSION" val="160"/>
  <p:tag name="LATEXADDIN" val="\documentclass{article}&#10;\usepackage{amsmath}&#10;\pagestyle{empty}&#10;\begin{document}&#10;&#10;$P( \text{sound} )$ is high&#10;&#10;\end{document}"/>
  <p:tag name="IGUANATEXSIZE" val="20"/>
  <p:tag name="IGUANATEXCURSOR" val="9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47,619"/>
  <p:tag name="OUTPUTTYPE" val="PNG"/>
  <p:tag name="IGUANATEXVERSION" val="160"/>
  <p:tag name="LATEXADDIN" val="\documentclass{article}&#10;\usepackage{amsmath}&#10;\pagestyle{empty}&#10;\begin{document}&#10;&#10;$P( \text{sound} )$ is low(er)&#10;&#10;\end{document}"/>
  <p:tag name="IGUANATEXSIZE" val="20"/>
  <p:tag name="IGUANATEXCURSOR" val="9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,24221"/>
  <p:tag name="ORIGINALWIDTH" val="4093,738"/>
  <p:tag name="OUTPUTTYPE" val="PNG"/>
  <p:tag name="IGUANATEXVERSION" val="160"/>
  <p:tag name="LATEXADDIN" val="\documentclass{article}&#10;\usepackage{amsmath}&#10;\pagestyle{empty}&#10;\begin{document}&#10;&#10;\tiny&#10;melt(defineNote('G', 0.3), successive(successive(defineNote('A', 0.6), defineNote('C', 1.)), defineNote('E', 1.)))&#10;&#10;\end{document}"/>
  <p:tag name="IGUANATEXSIZE" val="20"/>
  <p:tag name="IGUANATEXCURSOR" val="8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4097,488"/>
  <p:tag name="OUTPUTTYPE" val="PNG"/>
  <p:tag name="IGUANATEXVERSION" val="160"/>
  <p:tag name="LATEXADDIN" val="\documentclass{article}&#10;\usepackage{amsmath}&#10;\pagestyle{empty}&#10;\begin{document}&#10;&#10;\small&#10;successive(successive(defineNote('A', 1.), defineNote('A', 1.)), defineNote('D', 0.6))&#10;&#10;&#10;\end{document}"/>
  <p:tag name="IGUANATEXSIZE" val="20"/>
  <p:tag name="IGUANATEXCURSOR" val="8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50,99362"/>
  <p:tag name="OUTPUTTYPE" val="PNG"/>
  <p:tag name="IGUANATEXVERSION" val="160"/>
  <p:tag name="LATEXADDIN" val="\documentclass{article}&#10;\usepackage{amsmath}&#10;\pagestyle{empty}&#10;\begin{document}&#10;&#10;$\emptyset$&#10;&#10;\end{document}"/>
  <p:tag name="IGUANATEXSIZE" val="18"/>
  <p:tag name="IGUANATEXCURSOR" val="10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0,0052"/>
  <p:tag name="ORIGINALWIDTH" val="874,2631"/>
  <p:tag name="OUTPUTTYPE" val="PNG"/>
  <p:tag name="IGUANATEXVERSION" val="160"/>
  <p:tag name="LATEXADDIN" val="\documentclass{standalone}&#10;\usepackage{qtree}&#10;&#10;\begin{document}&#10;&#10;\Tree [.START &#10;  [ &#10;    chain &#10;    [.DRAWING &#10;      [.MOVEMENT forward  [.DISTANCE 100 ] ] &#10;      [.DRAWING &#10;        [.MOVEMENT &#10;          circle &#10;          [.DISTANCE 50 ]&#10;          [.ANGLE 90 ] &#10;        ] &#10;        [.DRAWING &#10;          [.MOVEMENT forward [.DISTANCE 100 ] ]&#10;          [.DRAWING $\epsilon$ ]&#10;        ]&#10;      ]&#10;    ] &#10;  ] &#10;]&#10;&#10;\end{document}"/>
  <p:tag name="IGUANATEXSIZE" val="20"/>
  <p:tag name="IGUANATEXCURSOR" val="0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128,984"/>
  <p:tag name="OUTPUTTYPE" val="PNG"/>
  <p:tag name="IGUANATEXVERSION" val="160"/>
  <p:tag name="LATEXADDIN" val="\documentclass{article}&#10;\usepackage{amsmath}&#10;\pagestyle{empty}&#10;\begin{document}&#10;&#10;chain(right(60),circle(100,60),forward(120),goto(0,0),circle(50,170),backward(120),right(170),circle(50,90),goto(0,0),right(170),forward(120),right(90),)&#10;&#10;\end{document}"/>
  <p:tag name="IGUANATEXSIZE" val="24"/>
  <p:tag name="IGUANATEXCURSOR" val="23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617,923"/>
  <p:tag name="OUTPUTTYPE" val="PNG"/>
  <p:tag name="IGUANATEXVERSION" val="160"/>
  <p:tag name="LATEXADDIN" val="\documentclass{article}&#10;\usepackage{amsmath}&#10;\pagestyle{empty}&#10;\begin{document}&#10;&#10;chain(forward(100), circle(50,90), forward(100),)&#10;&#10;\end{document}"/>
  <p:tag name="IGUANATEXSIZE" val="20"/>
  <p:tag name="IGUANATEXCURSOR" val="13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96,8879"/>
  <p:tag name="OUTPUTTYPE" val="PNG"/>
  <p:tag name="IGUANATEXVERSION" val="160"/>
  <p:tag name="LATEXADDIN" val="\documentclass{article}&#10;\usepackage{amsmath}&#10;\pagestyle{empty}&#10;\begin{document}&#10;&#10;$P( \text{shape} )$ is high&#10;&#10;\end{document}"/>
  <p:tag name="IGUANATEXSIZE" val="20"/>
  <p:tag name="IGUANATEXCURSOR" val="10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37,12"/>
  <p:tag name="OUTPUTTYPE" val="PNG"/>
  <p:tag name="IGUANATEXVERSION" val="160"/>
  <p:tag name="LATEXADDIN" val="\documentclass{article}&#10;\usepackage{amsmath}&#10;\pagestyle{empty}&#10;\begin{document}&#10;&#10;$P( \text{shape} )$ is low(er)&#10;&#10;\end{document}"/>
  <p:tag name="IGUANATEXSIZE" val="20"/>
  <p:tag name="IGUANATEXCURSOR" val="11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59,768"/>
  <p:tag name="ORIGINALWIDTH" val="804,6495"/>
  <p:tag name="OUTPUTTYPE" val="PNG"/>
  <p:tag name="IGUANATEXVERSION" val="160"/>
  <p:tag name="LATEXADDIN" val="\documentclass{article}&#10;\usepackage{amsmath}&#10;\pagestyle{empty}&#10;\begin{document}&#10;&#10;chain(&#10;&#10;circle\_(50,90),&#10;&#10;backward\_(10),&#10;&#10;right\_(90),&#10;&#10;right\_(170),&#10;&#10;right\_(30),&#10;&#10;forward\_(10),&#10;&#10;right\_(90),&#10;&#10;left\_(170),&#10;&#10;goto\_(0,0),&#10;&#10;circle\_(20,60),&#10;&#10;right\_(30),&#10;&#10;goto\_(0,0),&#10;&#10;goto\_(0,0),&#10;&#10;goto\_(0,0),&#10;&#10;backward\_(20),&#10;&#10;forward\_(20),&#10;&#10;goto\_(0,0),&#10;&#10;circle\_(10,60),&#10;&#10;circle\_(20,60),&#10;&#10;circle\_(50,60),&#10;&#10;left\_(170),&#10;&#10;goto\_(0,0),&#10;&#10;right\_(60),&#10;&#10;left\_(30),&#10;&#10;)&#10;&#10;&#10;\end{document}"/>
  <p:tag name="IGUANATEXSIZE" val="20"/>
  <p:tag name="IGUANATEXCURSOR" val="8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785,527"/>
  <p:tag name="OUTPUTTYPE" val="PNG"/>
  <p:tag name="IGUANATEXVERSION" val="160"/>
  <p:tag name="LATEXADDIN" val="\documentclass{article}&#10;\usepackage{amsmath}&#10;\pagestyle{empty}&#10;\begin{document}&#10;&#10;chain(circle\_(50,90),goto\_(0,0),forward\_(20),goto\_(0,0),backward\_(20),)&#10;&#10;\end{document}"/>
  <p:tag name="IGUANATEXSIZE" val="20"/>
  <p:tag name="IGUANATEXCURSOR" val="15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8,868"/>
  <p:tag name="ORIGINALWIDTH" val="3213,348"/>
  <p:tag name="OUTPUTTYPE" val="PNG"/>
  <p:tag name="IGUANATEXVERSION" val="160"/>
  <p:tag name="LATEXADDIN" val="\documentclass{article}&#10;\usepackage{amsmath}&#10;\pagestyle{empty}&#10;\begin{document}&#10;&#10;\begin{align*}&#10;\langle\text{TUNE}\rangle &#10;&amp;\rightarrow &#10;\langle\text{NOTE}\rangle &#10;\\&#10;&amp;\rightarrow &#10;\text{successive}(\langle\text{TUNE}\rangle,\langle\text{TUNE}\rangle) &#10;\\&#10;&amp;\rightarrow &#10;\text{melt}(\langle\text{TUNE}\rangle,\langle\text{TUNE}\rangle) &#10;\\&#10;\langle\text{NOTE}\rangle &#10;&amp;\rightarrow &#10;\text{defineNote}(\langle\text{FREQ}\rangle,\langle\text{TIME}\rangle)&#10;\\&#10;\langle\text{TIME}\rangle &#10;&amp;\rightarrow &#10;0.1 \mid 0.2 \mid 0.3&#10;\\&#10;\langle\text{FREQ}\rangle &#10;&amp;\rightarrow &#10;\text{A} \mid \text{Bb} \mid \text{B} \mid \text{C} \mid \text{Db} \mid \text{D} \mid \text{Eb} \mid \text{E} \mid \text{F} \mid \text{Gb} \mid \text{G} \mid \text{Ab}&#10;\end{align*}&#10;&#10;&#10;\end{document}"/>
  <p:tag name="IGUANATEXSIZE" val="20"/>
  <p:tag name="IGUANATEXCURSOR" val="338"/>
  <p:tag name="TRANSPARENCY" val="True"/>
  <p:tag name="LATEXENGINEID" val="0"/>
  <p:tag name="TEMPFOLDER" val="C:\temp\"/>
  <p:tag name="LATEXFORMHEIGHT" val="409,8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668</Words>
  <Application>Microsoft Office PowerPoint</Application>
  <PresentationFormat>Widescreen</PresentationFormat>
  <Paragraphs>197</Paragraphs>
  <Slides>22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Georgia</vt:lpstr>
      <vt:lpstr>Office Theme</vt:lpstr>
      <vt:lpstr>Part III Category learning with a pLoT</vt:lpstr>
      <vt:lpstr>Summary so far</vt:lpstr>
      <vt:lpstr>Plan for session</vt:lpstr>
      <vt:lpstr>Example 1: The visual domain</vt:lpstr>
      <vt:lpstr>Example 1: Shape grammar</vt:lpstr>
      <vt:lpstr>Example 1: Shape semantics</vt:lpstr>
      <vt:lpstr>Example 1: Shape observations</vt:lpstr>
      <vt:lpstr>Example 1: Priors and likelihoods</vt:lpstr>
      <vt:lpstr>Bayesian inference in the shape grammar</vt:lpstr>
      <vt:lpstr>LoT learning models: the big picture</vt:lpstr>
      <vt:lpstr>Example 2: The auditory domain</vt:lpstr>
      <vt:lpstr>Example 2: Sound grammar</vt:lpstr>
      <vt:lpstr>Example 1: Sound semantics</vt:lpstr>
      <vt:lpstr>Example 1: Audio observations</vt:lpstr>
      <vt:lpstr>Example 1: Priors and likelihoods</vt:lpstr>
      <vt:lpstr>Learning: Bayesian inference in a PCFG</vt:lpstr>
      <vt:lpstr>LoT learning models: the big picture</vt:lpstr>
      <vt:lpstr>Summary: Building a pLoT model</vt:lpstr>
      <vt:lpstr>Important features</vt:lpstr>
      <vt:lpstr>Some hypotheses types</vt:lpstr>
      <vt:lpstr>Conclusions</vt:lpstr>
      <vt:lpstr>If there’s time left…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Fausto Carcassi</dc:creator>
  <cp:lastModifiedBy>carcassi fausto</cp:lastModifiedBy>
  <cp:revision>403</cp:revision>
  <dcterms:created xsi:type="dcterms:W3CDTF">2022-03-28T11:58:41Z</dcterms:created>
  <dcterms:modified xsi:type="dcterms:W3CDTF">2023-07-10T18:12:23Z</dcterms:modified>
</cp:coreProperties>
</file>